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8" r:id="rId2"/>
    <p:sldId id="269" r:id="rId3"/>
    <p:sldId id="270" r:id="rId4"/>
    <p:sldId id="257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76" r:id="rId13"/>
    <p:sldId id="275" r:id="rId14"/>
    <p:sldId id="274" r:id="rId15"/>
    <p:sldId id="278" r:id="rId16"/>
    <p:sldId id="273" r:id="rId17"/>
    <p:sldId id="272" r:id="rId18"/>
    <p:sldId id="271" r:id="rId19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26" autoAdjust="0"/>
    <p:restoredTop sz="94674"/>
  </p:normalViewPr>
  <p:slideViewPr>
    <p:cSldViewPr snapToGrid="0" snapToObjects="1">
      <p:cViewPr varScale="1">
        <p:scale>
          <a:sx n="93" d="100"/>
          <a:sy n="93" d="100"/>
        </p:scale>
        <p:origin x="90" y="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9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8164-6074-C044-BE6F-0DB16F157A56}" type="datetimeFigureOut">
              <a:rPr kumimoji="1" lang="ja-JP" altLang="en-US" smtClean="0"/>
              <a:t>2019/1/11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8B16C-C1CD-234D-801E-2C8EE2A99D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6299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8164-6074-C044-BE6F-0DB16F157A56}" type="datetimeFigureOut">
              <a:rPr kumimoji="1" lang="ja-JP" altLang="en-US" smtClean="0"/>
              <a:t>2019/1/11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8B16C-C1CD-234D-801E-2C8EE2A99D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8194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8164-6074-C044-BE6F-0DB16F157A56}" type="datetimeFigureOut">
              <a:rPr kumimoji="1" lang="ja-JP" altLang="en-US" smtClean="0"/>
              <a:t>2019/1/11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8B16C-C1CD-234D-801E-2C8EE2A99D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0033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8164-6074-C044-BE6F-0DB16F157A56}" type="datetimeFigureOut">
              <a:rPr kumimoji="1" lang="ja-JP" altLang="en-US" smtClean="0"/>
              <a:t>2019/1/11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8B16C-C1CD-234D-801E-2C8EE2A99D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2515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8164-6074-C044-BE6F-0DB16F157A56}" type="datetimeFigureOut">
              <a:rPr kumimoji="1" lang="ja-JP" altLang="en-US" smtClean="0"/>
              <a:t>2019/1/11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8B16C-C1CD-234D-801E-2C8EE2A99D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5299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8164-6074-C044-BE6F-0DB16F157A56}" type="datetimeFigureOut">
              <a:rPr kumimoji="1" lang="ja-JP" altLang="en-US" smtClean="0"/>
              <a:t>2019/1/11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8B16C-C1CD-234D-801E-2C8EE2A99D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2604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8164-6074-C044-BE6F-0DB16F157A56}" type="datetimeFigureOut">
              <a:rPr kumimoji="1" lang="ja-JP" altLang="en-US" smtClean="0"/>
              <a:t>2019/1/11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8B16C-C1CD-234D-801E-2C8EE2A99D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9197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8164-6074-C044-BE6F-0DB16F157A56}" type="datetimeFigureOut">
              <a:rPr kumimoji="1" lang="ja-JP" altLang="en-US" smtClean="0"/>
              <a:t>2019/1/11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8B16C-C1CD-234D-801E-2C8EE2A99D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7881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8164-6074-C044-BE6F-0DB16F157A56}" type="datetimeFigureOut">
              <a:rPr kumimoji="1" lang="ja-JP" altLang="en-US" smtClean="0"/>
              <a:t>2019/1/11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8B16C-C1CD-234D-801E-2C8EE2A99D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8801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8164-6074-C044-BE6F-0DB16F157A56}" type="datetimeFigureOut">
              <a:rPr kumimoji="1" lang="ja-JP" altLang="en-US" smtClean="0"/>
              <a:t>2019/1/11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8B16C-C1CD-234D-801E-2C8EE2A99D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0408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8164-6074-C044-BE6F-0DB16F157A56}" type="datetimeFigureOut">
              <a:rPr kumimoji="1" lang="ja-JP" altLang="en-US" smtClean="0"/>
              <a:t>2019/1/11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8B16C-C1CD-234D-801E-2C8EE2A99D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9762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48164-6074-C044-BE6F-0DB16F157A56}" type="datetimeFigureOut">
              <a:rPr kumimoji="1" lang="ja-JP" altLang="en-US" smtClean="0"/>
              <a:t>2019/1/11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8B16C-C1CD-234D-801E-2C8EE2A99D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0435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43259"/>
            <a:ext cx="8229600" cy="1143000"/>
          </a:xfrm>
        </p:spPr>
        <p:txBody>
          <a:bodyPr>
            <a:normAutofit/>
          </a:bodyPr>
          <a:lstStyle/>
          <a:p>
            <a:r>
              <a:rPr kumimoji="1" lang="en-US" altLang="ja-JP" dirty="0" smtClean="0">
                <a:latin typeface="+mn-ea"/>
                <a:ea typeface="+mn-ea"/>
                <a:cs typeface="ヒラギノ角ゴ Std W8"/>
              </a:rPr>
              <a:t>S</a:t>
            </a:r>
            <a:r>
              <a:rPr kumimoji="1" lang="ja-JP" altLang="en-US" dirty="0" smtClean="0">
                <a:latin typeface="+mn-ea"/>
                <a:ea typeface="+mn-ea"/>
                <a:cs typeface="ヒラギノ角ゴ Std W8"/>
              </a:rPr>
              <a:t>会場</a:t>
            </a:r>
            <a:endParaRPr kumimoji="1" lang="ja-JP" altLang="en-US" dirty="0">
              <a:latin typeface="+mn-ea"/>
              <a:ea typeface="+mn-ea"/>
              <a:cs typeface="ヒラギノ角ゴ Std W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9136" y="1277381"/>
            <a:ext cx="893513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/>
              <a:t>1</a:t>
            </a:r>
            <a:r>
              <a:rPr lang="ja-JP" altLang="en-US" sz="3200" dirty="0"/>
              <a:t>月</a:t>
            </a:r>
            <a:r>
              <a:rPr lang="en-US" altLang="ja-JP" sz="3200" dirty="0" smtClean="0"/>
              <a:t>12</a:t>
            </a:r>
            <a:r>
              <a:rPr lang="ja-JP" altLang="en-US" sz="3200" dirty="0" smtClean="0"/>
              <a:t>日（土）</a:t>
            </a:r>
            <a:endParaRPr lang="en-US" altLang="ja-JP" sz="3200" dirty="0"/>
          </a:p>
          <a:p>
            <a:r>
              <a:rPr lang="en-US" altLang="ja-JP" sz="3200" dirty="0" smtClean="0"/>
              <a:t>13:00</a:t>
            </a:r>
            <a:r>
              <a:rPr lang="en-US" altLang="ja-JP" sz="3200" dirty="0" smtClean="0">
                <a:latin typeface="Times"/>
                <a:cs typeface="Times"/>
              </a:rPr>
              <a:t>~</a:t>
            </a:r>
            <a:r>
              <a:rPr lang="en-US" altLang="ja-JP" sz="3200" dirty="0" smtClean="0"/>
              <a:t>15:00</a:t>
            </a:r>
            <a:r>
              <a:rPr lang="en-US" altLang="ja-JP" sz="3200" dirty="0"/>
              <a:t>		</a:t>
            </a:r>
            <a:r>
              <a:rPr lang="en-US" altLang="ja-JP" sz="3200" dirty="0" smtClean="0"/>
              <a:t>S2</a:t>
            </a:r>
            <a:r>
              <a:rPr lang="ja-JP" altLang="en-US" sz="3200" dirty="0" smtClean="0"/>
              <a:t>　加速</a:t>
            </a:r>
            <a:r>
              <a:rPr lang="ja-JP" altLang="en-US" sz="3200" dirty="0"/>
              <a:t>する自動車・移動体へ</a:t>
            </a:r>
            <a:r>
              <a:rPr lang="ja-JP" altLang="en-US" sz="3200" dirty="0" smtClean="0"/>
              <a:t>の</a:t>
            </a:r>
            <a:endParaRPr lang="en-US" altLang="ja-JP" sz="3200" dirty="0" smtClean="0"/>
          </a:p>
          <a:p>
            <a:r>
              <a:rPr lang="en-US" altLang="ja-JP" sz="3200" dirty="0"/>
              <a:t>	</a:t>
            </a:r>
            <a:r>
              <a:rPr lang="en-US" altLang="ja-JP" sz="3200" dirty="0" smtClean="0"/>
              <a:t>					</a:t>
            </a:r>
            <a:r>
              <a:rPr lang="ja-JP" altLang="en-US" sz="3200" dirty="0" smtClean="0"/>
              <a:t>レーザー</a:t>
            </a:r>
            <a:r>
              <a:rPr lang="ja-JP" altLang="en-US" sz="3200" dirty="0"/>
              <a:t>応用</a:t>
            </a:r>
            <a:endParaRPr lang="en-US" altLang="ja-JP" sz="3200" dirty="0"/>
          </a:p>
          <a:p>
            <a:r>
              <a:rPr lang="en-US" altLang="ja-JP" sz="3200" dirty="0" smtClean="0"/>
              <a:t>15:15</a:t>
            </a:r>
            <a:r>
              <a:rPr lang="en-US" altLang="ja-JP" sz="3200" dirty="0" smtClean="0">
                <a:latin typeface="Times"/>
                <a:cs typeface="Times"/>
              </a:rPr>
              <a:t>~</a:t>
            </a:r>
            <a:r>
              <a:rPr lang="en-US" altLang="ja-JP" sz="3200" dirty="0" smtClean="0"/>
              <a:t>16:45</a:t>
            </a:r>
            <a:r>
              <a:rPr lang="en-US" altLang="ja-JP" sz="3200" dirty="0"/>
              <a:t>		S2</a:t>
            </a:r>
            <a:r>
              <a:rPr lang="ja-JP" altLang="en-US" sz="3200" dirty="0"/>
              <a:t>　加速する自動車・移動体への</a:t>
            </a:r>
            <a:endParaRPr lang="en-US" altLang="ja-JP" sz="3200" dirty="0"/>
          </a:p>
          <a:p>
            <a:r>
              <a:rPr lang="en-US" altLang="ja-JP" sz="3200" dirty="0"/>
              <a:t>						</a:t>
            </a:r>
            <a:r>
              <a:rPr lang="ja-JP" altLang="en-US" sz="3200" dirty="0"/>
              <a:t>レーザー</a:t>
            </a:r>
            <a:r>
              <a:rPr lang="ja-JP" altLang="en-US" sz="3200" dirty="0" smtClean="0"/>
              <a:t>応用</a:t>
            </a:r>
            <a:endParaRPr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459371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2245"/>
            <a:ext cx="8229600" cy="1143000"/>
          </a:xfrm>
        </p:spPr>
        <p:txBody>
          <a:bodyPr/>
          <a:lstStyle/>
          <a:p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Ⅵ</a:t>
            </a:r>
            <a:r>
              <a:rPr kumimoji="1" lang="ja-JP" altLang="en-US" dirty="0" smtClean="0"/>
              <a:t>会場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5415" y="1155245"/>
            <a:ext cx="8913180" cy="57027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en-US" altLang="ja-JP" sz="2800" dirty="0" smtClean="0"/>
              <a:t>1</a:t>
            </a:r>
            <a:r>
              <a:rPr kumimoji="1" lang="ja-JP" altLang="en-US" sz="2800" dirty="0" smtClean="0"/>
              <a:t>月</a:t>
            </a:r>
            <a:r>
              <a:rPr kumimoji="1" lang="en-US" altLang="ja-JP" sz="2800" dirty="0" smtClean="0"/>
              <a:t>12</a:t>
            </a:r>
            <a:r>
              <a:rPr kumimoji="1" lang="ja-JP" altLang="en-US" sz="2800" dirty="0" smtClean="0"/>
              <a:t>日（土）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lang="en-US" altLang="ja-JP" sz="2800" dirty="0" smtClean="0"/>
              <a:t>13:00</a:t>
            </a:r>
            <a:r>
              <a:rPr lang="ja-JP" altLang="en-US" sz="2800" dirty="0" smtClean="0"/>
              <a:t>～</a:t>
            </a:r>
            <a:r>
              <a:rPr lang="en-US" altLang="ja-JP" sz="2800" dirty="0" smtClean="0"/>
              <a:t>15:00</a:t>
            </a:r>
            <a:r>
              <a:rPr lang="ja-JP" altLang="en-US" sz="2800" dirty="0" smtClean="0"/>
              <a:t>　　</a:t>
            </a:r>
            <a:r>
              <a:rPr lang="en-US" altLang="ja-JP" sz="2800" dirty="0" smtClean="0"/>
              <a:t>S11</a:t>
            </a:r>
            <a:r>
              <a:rPr lang="ja-JP" altLang="en-US" sz="2800" dirty="0" smtClean="0"/>
              <a:t>　高速・大容量光伝送に向けた集積化 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en-US" altLang="ja-JP" sz="2800" dirty="0"/>
              <a:t> </a:t>
            </a:r>
            <a:r>
              <a:rPr lang="en-US" altLang="ja-JP" sz="2800" dirty="0" smtClean="0"/>
              <a:t>                                       </a:t>
            </a:r>
            <a:r>
              <a:rPr lang="ja-JP" altLang="en-US" sz="2800" dirty="0" smtClean="0"/>
              <a:t>光受信デバイスの最新動向</a:t>
            </a:r>
            <a:endParaRPr lang="en-US" altLang="ja-JP" sz="2800" dirty="0" smtClean="0"/>
          </a:p>
          <a:p>
            <a:pPr marL="0" indent="0">
              <a:buNone/>
            </a:pPr>
            <a:r>
              <a:rPr kumimoji="1" lang="en-US" altLang="ja-JP" sz="2800" dirty="0" smtClean="0"/>
              <a:t>15:15</a:t>
            </a:r>
            <a:r>
              <a:rPr kumimoji="1" lang="ja-JP" altLang="en-US" sz="2800" dirty="0" smtClean="0"/>
              <a:t>～</a:t>
            </a:r>
            <a:r>
              <a:rPr kumimoji="1" lang="en-US" altLang="ja-JP" sz="2800" dirty="0" smtClean="0"/>
              <a:t>16:45</a:t>
            </a:r>
            <a:r>
              <a:rPr kumimoji="1" lang="ja-JP" altLang="en-US" sz="2800" dirty="0" smtClean="0"/>
              <a:t>　　</a:t>
            </a:r>
            <a:r>
              <a:rPr lang="en-US" altLang="ja-JP" sz="2800" dirty="0" smtClean="0"/>
              <a:t>S11</a:t>
            </a:r>
            <a:r>
              <a:rPr lang="ja-JP" altLang="en-US" sz="2800" dirty="0"/>
              <a:t>　高速・大容量光伝送</a:t>
            </a:r>
            <a:r>
              <a:rPr lang="ja-JP" altLang="en-US" sz="2800" dirty="0" smtClean="0"/>
              <a:t>に向けた集積化　　　　　　　　　　　　　　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　　　　　　　　　　　　　  光受信デバイスの最新動向</a:t>
            </a:r>
            <a:endParaRPr lang="en-US" altLang="ja-JP" sz="2800" dirty="0" smtClean="0"/>
          </a:p>
          <a:p>
            <a:pPr marL="0" indent="0">
              <a:buNone/>
            </a:pPr>
            <a:endParaRPr kumimoji="1" lang="en-US" altLang="ja-JP" sz="2800" dirty="0"/>
          </a:p>
          <a:p>
            <a:pPr marL="0" indent="0">
              <a:buNone/>
            </a:pPr>
            <a:r>
              <a:rPr lang="en-US" altLang="ja-JP" sz="2800" dirty="0" smtClean="0"/>
              <a:t>1</a:t>
            </a:r>
            <a:r>
              <a:rPr lang="ja-JP" altLang="en-US" sz="2800" dirty="0" smtClean="0"/>
              <a:t>月</a:t>
            </a:r>
            <a:r>
              <a:rPr lang="en-US" altLang="ja-JP" sz="2800" dirty="0" smtClean="0"/>
              <a:t>13</a:t>
            </a:r>
            <a:r>
              <a:rPr lang="ja-JP" altLang="en-US" sz="2800" dirty="0" smtClean="0"/>
              <a:t>日（日）</a:t>
            </a:r>
            <a:endParaRPr lang="en-US" altLang="ja-JP" sz="2800" dirty="0" smtClean="0"/>
          </a:p>
          <a:p>
            <a:pPr marL="0" indent="0">
              <a:buNone/>
            </a:pPr>
            <a:r>
              <a:rPr kumimoji="1" lang="en-US" altLang="ja-JP" sz="2800" dirty="0" smtClean="0"/>
              <a:t>9:00</a:t>
            </a:r>
            <a:r>
              <a:rPr kumimoji="1" lang="ja-JP" altLang="en-US" sz="2800" dirty="0" smtClean="0"/>
              <a:t>～</a:t>
            </a:r>
            <a:r>
              <a:rPr kumimoji="1" lang="en-US" altLang="ja-JP" sz="2800" dirty="0" smtClean="0"/>
              <a:t>10:30</a:t>
            </a:r>
            <a:r>
              <a:rPr kumimoji="1" lang="ja-JP" altLang="en-US" sz="2800" dirty="0" smtClean="0"/>
              <a:t>　　　</a:t>
            </a:r>
            <a:r>
              <a:rPr kumimoji="1" lang="ja-JP" altLang="en-US" sz="900" dirty="0" smtClean="0"/>
              <a:t> </a:t>
            </a:r>
            <a:r>
              <a:rPr kumimoji="1" lang="en-US" altLang="ja-JP" sz="2800" dirty="0" smtClean="0"/>
              <a:t>S3</a:t>
            </a:r>
            <a:r>
              <a:rPr kumimoji="1" lang="ja-JP" altLang="en-US" sz="2800" dirty="0" smtClean="0"/>
              <a:t>　 高平均出力レーザーの活躍する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lang="en-US" altLang="ja-JP" sz="2800" dirty="0"/>
              <a:t> </a:t>
            </a:r>
            <a:r>
              <a:rPr lang="en-US" altLang="ja-JP" sz="2800" dirty="0" smtClean="0"/>
              <a:t>                                       </a:t>
            </a:r>
            <a:r>
              <a:rPr kumimoji="1" lang="ja-JP" altLang="en-US" sz="2800" dirty="0" smtClean="0"/>
              <a:t>科学技術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lang="en-US" altLang="ja-JP" sz="2800" dirty="0" smtClean="0"/>
              <a:t>10:45</a:t>
            </a:r>
            <a:r>
              <a:rPr lang="ja-JP" altLang="en-US" sz="2800" dirty="0" smtClean="0"/>
              <a:t>～</a:t>
            </a:r>
            <a:r>
              <a:rPr lang="en-US" altLang="ja-JP" sz="2800" dirty="0" smtClean="0"/>
              <a:t>12:15</a:t>
            </a:r>
            <a:r>
              <a:rPr lang="ja-JP" altLang="en-US" sz="2800" dirty="0" smtClean="0"/>
              <a:t>　　 </a:t>
            </a:r>
            <a:r>
              <a:rPr lang="en-US" altLang="ja-JP" sz="2800" dirty="0" smtClean="0"/>
              <a:t>S3</a:t>
            </a:r>
            <a:r>
              <a:rPr lang="ja-JP" altLang="en-US" sz="2800" dirty="0"/>
              <a:t>　 高平均出力レーザーの活躍</a:t>
            </a:r>
            <a:r>
              <a:rPr lang="ja-JP" altLang="en-US" sz="2800" dirty="0" smtClean="0"/>
              <a:t>する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en-US" altLang="ja-JP" sz="2800" dirty="0"/>
              <a:t> </a:t>
            </a:r>
            <a:r>
              <a:rPr lang="en-US" altLang="ja-JP" sz="2800" dirty="0" smtClean="0"/>
              <a:t>                                       </a:t>
            </a:r>
            <a:r>
              <a:rPr lang="ja-JP" altLang="en-US" sz="2800" dirty="0" smtClean="0"/>
              <a:t>科学技術</a:t>
            </a: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24530115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第</a:t>
            </a:r>
            <a:r>
              <a:rPr lang="en-US" altLang="ja-JP" dirty="0" smtClean="0"/>
              <a:t>Ⅶ</a:t>
            </a:r>
            <a:r>
              <a:rPr lang="ja-JP" altLang="en-US" dirty="0" smtClean="0"/>
              <a:t>会場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33911" y="1189234"/>
            <a:ext cx="8229600" cy="56173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en-US" altLang="ja-JP" sz="2800" dirty="0" smtClean="0"/>
              <a:t>1</a:t>
            </a:r>
            <a:r>
              <a:rPr kumimoji="1" lang="ja-JP" altLang="en-US" sz="2800" dirty="0" smtClean="0"/>
              <a:t>月</a:t>
            </a:r>
            <a:r>
              <a:rPr kumimoji="1" lang="en-US" altLang="ja-JP" sz="2800" dirty="0" smtClean="0"/>
              <a:t>12</a:t>
            </a:r>
            <a:r>
              <a:rPr kumimoji="1" lang="ja-JP" altLang="en-US" sz="2800" dirty="0" smtClean="0"/>
              <a:t>日（土）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kumimoji="1" lang="en-US" altLang="ja-JP" sz="2800" dirty="0" smtClean="0"/>
              <a:t>13:00</a:t>
            </a:r>
            <a:r>
              <a:rPr kumimoji="1" lang="ja-JP" altLang="en-US" sz="2800" dirty="0" smtClean="0"/>
              <a:t>～</a:t>
            </a:r>
            <a:r>
              <a:rPr kumimoji="1" lang="en-US" altLang="ja-JP" sz="2800" dirty="0" smtClean="0"/>
              <a:t>14:30</a:t>
            </a:r>
            <a:r>
              <a:rPr kumimoji="1" lang="ja-JP" altLang="en-US" sz="2800" dirty="0" smtClean="0"/>
              <a:t>　　</a:t>
            </a:r>
            <a:r>
              <a:rPr kumimoji="1" lang="en-US" altLang="ja-JP" sz="2800" dirty="0" smtClean="0"/>
              <a:t>B1</a:t>
            </a:r>
            <a:r>
              <a:rPr kumimoji="1" lang="ja-JP" altLang="en-US" sz="2800" dirty="0" smtClean="0"/>
              <a:t>　光周波数コム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lang="en-US" altLang="ja-JP" sz="2800" dirty="0" smtClean="0"/>
              <a:t>15:15</a:t>
            </a:r>
            <a:r>
              <a:rPr lang="ja-JP" altLang="en-US" sz="2800" dirty="0" smtClean="0"/>
              <a:t>～</a:t>
            </a:r>
            <a:r>
              <a:rPr lang="en-US" altLang="ja-JP" sz="2800" dirty="0" smtClean="0"/>
              <a:t>17:00</a:t>
            </a:r>
            <a:r>
              <a:rPr lang="ja-JP" altLang="en-US" sz="2800" dirty="0" smtClean="0"/>
              <a:t>　　</a:t>
            </a:r>
            <a:r>
              <a:rPr lang="en-US" altLang="ja-JP" sz="2800" dirty="0" smtClean="0"/>
              <a:t>B2</a:t>
            </a:r>
            <a:r>
              <a:rPr lang="ja-JP" altLang="en-US" sz="2800" dirty="0" smtClean="0"/>
              <a:t>　高出力レーザー</a:t>
            </a:r>
            <a:endParaRPr lang="en-US" altLang="ja-JP" sz="2800" dirty="0" smtClean="0"/>
          </a:p>
          <a:p>
            <a:pPr marL="0" indent="0">
              <a:buNone/>
            </a:pPr>
            <a:endParaRPr lang="en-US" altLang="ja-JP" sz="1400" dirty="0" smtClean="0"/>
          </a:p>
          <a:p>
            <a:pPr marL="0" indent="0">
              <a:buNone/>
            </a:pPr>
            <a:r>
              <a:rPr lang="en-US" altLang="ja-JP" sz="2800" dirty="0"/>
              <a:t>1</a:t>
            </a:r>
            <a:r>
              <a:rPr lang="ja-JP" altLang="en-US" sz="2800" dirty="0" smtClean="0"/>
              <a:t>月</a:t>
            </a:r>
            <a:r>
              <a:rPr lang="en-US" altLang="ja-JP" sz="2800" dirty="0" smtClean="0"/>
              <a:t>13</a:t>
            </a:r>
            <a:r>
              <a:rPr lang="ja-JP" altLang="en-US" sz="2800" dirty="0" smtClean="0"/>
              <a:t>日（日）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en-US" altLang="ja-JP" sz="2800" dirty="0" smtClean="0"/>
              <a:t>10:45</a:t>
            </a:r>
            <a:r>
              <a:rPr lang="ja-JP" altLang="en-US" sz="2800" dirty="0" smtClean="0"/>
              <a:t>～</a:t>
            </a:r>
            <a:r>
              <a:rPr lang="en-US" altLang="ja-JP" sz="2800" dirty="0" smtClean="0"/>
              <a:t>12:15</a:t>
            </a:r>
            <a:r>
              <a:rPr lang="ja-JP" altLang="en-US" sz="2800" dirty="0" smtClean="0"/>
              <a:t>　　</a:t>
            </a:r>
            <a:r>
              <a:rPr lang="en-US" altLang="ja-JP" sz="2800" dirty="0" smtClean="0"/>
              <a:t>B5</a:t>
            </a:r>
            <a:r>
              <a:rPr lang="ja-JP" altLang="en-US" sz="2800" dirty="0" smtClean="0"/>
              <a:t>　赤外レーザー</a:t>
            </a:r>
            <a:r>
              <a:rPr lang="en-US" altLang="ja-JP" sz="2800" dirty="0" smtClean="0"/>
              <a:t>1</a:t>
            </a:r>
          </a:p>
          <a:p>
            <a:pPr marL="0" indent="0">
              <a:buNone/>
            </a:pPr>
            <a:r>
              <a:rPr lang="en-US" altLang="ja-JP" sz="2800" dirty="0" smtClean="0"/>
              <a:t>13:15</a:t>
            </a:r>
            <a:r>
              <a:rPr lang="ja-JP" altLang="en-US" sz="2800" dirty="0" smtClean="0"/>
              <a:t>～</a:t>
            </a:r>
            <a:r>
              <a:rPr lang="en-US" altLang="ja-JP" sz="2800" dirty="0" smtClean="0"/>
              <a:t>14:45</a:t>
            </a:r>
            <a:r>
              <a:rPr lang="ja-JP" altLang="en-US" sz="2800" dirty="0" smtClean="0"/>
              <a:t>　　</a:t>
            </a:r>
            <a:r>
              <a:rPr lang="en-US" altLang="ja-JP" sz="2800" dirty="0" smtClean="0"/>
              <a:t>B6</a:t>
            </a:r>
            <a:r>
              <a:rPr lang="ja-JP" altLang="en-US" sz="2800" dirty="0" smtClean="0"/>
              <a:t>　赤外レーザー</a:t>
            </a:r>
            <a:r>
              <a:rPr lang="en-US" altLang="ja-JP" sz="2800" dirty="0" smtClean="0"/>
              <a:t>2</a:t>
            </a:r>
          </a:p>
          <a:p>
            <a:pPr marL="0" indent="0">
              <a:buNone/>
            </a:pPr>
            <a:endParaRPr lang="en-US" altLang="ja-JP" sz="1400" dirty="0" smtClean="0"/>
          </a:p>
          <a:p>
            <a:pPr marL="0" indent="0">
              <a:buNone/>
            </a:pPr>
            <a:r>
              <a:rPr lang="en-US" altLang="ja-JP" sz="2800" dirty="0"/>
              <a:t>1</a:t>
            </a:r>
            <a:r>
              <a:rPr lang="ja-JP" altLang="en-US" sz="2800" dirty="0"/>
              <a:t>月</a:t>
            </a:r>
            <a:r>
              <a:rPr lang="en-US" altLang="ja-JP" sz="2800" dirty="0"/>
              <a:t>14</a:t>
            </a:r>
            <a:r>
              <a:rPr lang="ja-JP" altLang="en-US" sz="2800" dirty="0"/>
              <a:t>日（月）</a:t>
            </a:r>
            <a:endParaRPr lang="en-US" altLang="ja-JP" sz="2800" dirty="0"/>
          </a:p>
          <a:p>
            <a:pPr marL="0" indent="0">
              <a:buNone/>
            </a:pPr>
            <a:r>
              <a:rPr lang="en-US" altLang="ja-JP" sz="2800" dirty="0"/>
              <a:t>9:00</a:t>
            </a:r>
            <a:r>
              <a:rPr lang="ja-JP" altLang="en-US" sz="2800" dirty="0"/>
              <a:t>～</a:t>
            </a:r>
            <a:r>
              <a:rPr lang="en-US" altLang="ja-JP" sz="2800" dirty="0"/>
              <a:t>10:30</a:t>
            </a:r>
            <a:r>
              <a:rPr lang="ja-JP" altLang="en-US" sz="2800" dirty="0"/>
              <a:t>　　</a:t>
            </a:r>
            <a:r>
              <a:rPr lang="en-US" altLang="ja-JP" sz="2800" dirty="0"/>
              <a:t>B8</a:t>
            </a:r>
            <a:r>
              <a:rPr lang="ja-JP" altLang="en-US" sz="2800" dirty="0"/>
              <a:t>　 レーザー材料</a:t>
            </a:r>
            <a:endParaRPr lang="en-US" altLang="ja-JP" sz="2800" dirty="0"/>
          </a:p>
          <a:p>
            <a:pPr marL="0" indent="0">
              <a:buNone/>
            </a:pPr>
            <a:r>
              <a:rPr lang="en-US" altLang="ja-JP" sz="2800" dirty="0"/>
              <a:t>10:45</a:t>
            </a:r>
            <a:r>
              <a:rPr lang="ja-JP" altLang="en-US" sz="2800" dirty="0"/>
              <a:t>～</a:t>
            </a:r>
            <a:r>
              <a:rPr lang="en-US" altLang="ja-JP" sz="2800" dirty="0"/>
              <a:t>12:00</a:t>
            </a:r>
            <a:r>
              <a:rPr lang="ja-JP" altLang="en-US" sz="2800" dirty="0"/>
              <a:t>　 </a:t>
            </a:r>
            <a:r>
              <a:rPr lang="en-US" altLang="ja-JP" sz="2800" dirty="0"/>
              <a:t>B9</a:t>
            </a:r>
            <a:r>
              <a:rPr lang="ja-JP" altLang="en-US" sz="2800" dirty="0"/>
              <a:t>　 ファイバーレーザー</a:t>
            </a:r>
            <a:endParaRPr lang="en-US" altLang="ja-JP" sz="2800" dirty="0"/>
          </a:p>
          <a:p>
            <a:pPr marL="0" indent="0">
              <a:buNone/>
            </a:pPr>
            <a:r>
              <a:rPr lang="en-US" altLang="ja-JP" sz="2800" dirty="0"/>
              <a:t>13:00</a:t>
            </a:r>
            <a:r>
              <a:rPr lang="ja-JP" altLang="en-US" sz="2800" dirty="0"/>
              <a:t>～</a:t>
            </a:r>
            <a:r>
              <a:rPr lang="en-US" altLang="ja-JP" sz="2800" dirty="0"/>
              <a:t>15:00</a:t>
            </a:r>
            <a:r>
              <a:rPr lang="ja-JP" altLang="en-US" sz="2800" dirty="0"/>
              <a:t>　 </a:t>
            </a:r>
            <a:r>
              <a:rPr lang="en-US" altLang="ja-JP" sz="2800" dirty="0"/>
              <a:t>B10  </a:t>
            </a:r>
            <a:r>
              <a:rPr lang="ja-JP" altLang="en-US" sz="2800" dirty="0" smtClean="0"/>
              <a:t>レーザーデバイス</a:t>
            </a:r>
            <a:endParaRPr lang="en-US" altLang="ja-JP" sz="2800" dirty="0" smtClean="0"/>
          </a:p>
          <a:p>
            <a:pPr marL="0" indent="0">
              <a:buNone/>
            </a:pPr>
            <a:endParaRPr lang="en-US" altLang="ja-JP" sz="2800" dirty="0" smtClean="0"/>
          </a:p>
        </p:txBody>
      </p:sp>
    </p:spTree>
    <p:extLst>
      <p:ext uri="{BB962C8B-B14F-4D97-AF65-F5344CB8AC3E}">
        <p14:creationId xmlns:p14="http://schemas.microsoft.com/office/powerpoint/2010/main" val="10060265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>
                <a:latin typeface="+mn-ea"/>
                <a:cs typeface="ヒラギノ角ゴ Std W8"/>
              </a:rPr>
              <a:t>第</a:t>
            </a:r>
            <a:r>
              <a:rPr lang="en-US" altLang="ja-JP" dirty="0" smtClean="0">
                <a:latin typeface="+mn-ea"/>
                <a:cs typeface="ヒラギノ角ゴ Std W8"/>
              </a:rPr>
              <a:t>Ⅷ</a:t>
            </a:r>
            <a:r>
              <a:rPr lang="ja-JP" altLang="en-US" dirty="0" smtClean="0">
                <a:latin typeface="+mn-ea"/>
                <a:cs typeface="ヒラギノ角ゴ Std W8"/>
              </a:rPr>
              <a:t>会場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00347" y="1220056"/>
            <a:ext cx="8738170" cy="52937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800" dirty="0"/>
              <a:t>１月</a:t>
            </a:r>
            <a:r>
              <a:rPr lang="ja-JP" altLang="en-US" sz="2800" dirty="0" smtClean="0"/>
              <a:t>１２日</a:t>
            </a:r>
            <a:r>
              <a:rPr lang="ja-JP" altLang="en-US" sz="2800" dirty="0"/>
              <a:t>（</a:t>
            </a:r>
            <a:r>
              <a:rPr lang="ja-JP" altLang="en-US" sz="2800" dirty="0" smtClean="0"/>
              <a:t>土）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en-US" altLang="ja-JP" sz="2800" dirty="0" smtClean="0"/>
              <a:t>13</a:t>
            </a:r>
            <a:r>
              <a:rPr lang="ja-JP" altLang="en-US" sz="2800" dirty="0" smtClean="0"/>
              <a:t>：</a:t>
            </a:r>
            <a:r>
              <a:rPr lang="en-US" altLang="ja-JP" sz="2800" dirty="0" smtClean="0"/>
              <a:t>00</a:t>
            </a:r>
            <a:r>
              <a:rPr lang="ja-JP" altLang="en-US" sz="2800" dirty="0" smtClean="0"/>
              <a:t>～</a:t>
            </a:r>
            <a:r>
              <a:rPr lang="en-US" altLang="ja-JP" sz="2800" dirty="0" smtClean="0"/>
              <a:t>15</a:t>
            </a:r>
            <a:r>
              <a:rPr lang="ja-JP" altLang="en-US" sz="2800" dirty="0" smtClean="0"/>
              <a:t>：</a:t>
            </a:r>
            <a:r>
              <a:rPr lang="en-US" altLang="ja-JP" sz="2800" dirty="0" smtClean="0"/>
              <a:t>00</a:t>
            </a:r>
            <a:r>
              <a:rPr lang="ja-JP" altLang="en-US" sz="2800" dirty="0" smtClean="0"/>
              <a:t>　　</a:t>
            </a:r>
            <a:r>
              <a:rPr lang="en-US" altLang="ja-JP" sz="2800" dirty="0" smtClean="0"/>
              <a:t>B3</a:t>
            </a:r>
            <a:r>
              <a:rPr lang="ja-JP" altLang="en-US" sz="2800" dirty="0" smtClean="0"/>
              <a:t>　ビーム結合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en-US" altLang="ja-JP" sz="2800" dirty="0" smtClean="0"/>
              <a:t>15</a:t>
            </a:r>
            <a:r>
              <a:rPr lang="ja-JP" altLang="en-US" sz="2800" dirty="0" smtClean="0"/>
              <a:t>：</a:t>
            </a:r>
            <a:r>
              <a:rPr lang="en-US" altLang="ja-JP" sz="2800" dirty="0" smtClean="0"/>
              <a:t>15</a:t>
            </a:r>
            <a:r>
              <a:rPr lang="ja-JP" altLang="en-US" sz="2800" dirty="0" smtClean="0"/>
              <a:t>～</a:t>
            </a:r>
            <a:r>
              <a:rPr lang="en-US" altLang="ja-JP" sz="2800" dirty="0" smtClean="0"/>
              <a:t>16</a:t>
            </a:r>
            <a:r>
              <a:rPr lang="ja-JP" altLang="en-US" sz="2800" dirty="0" smtClean="0"/>
              <a:t>：</a:t>
            </a:r>
            <a:r>
              <a:rPr lang="en-US" altLang="ja-JP" sz="2800" dirty="0" smtClean="0"/>
              <a:t>30</a:t>
            </a:r>
            <a:r>
              <a:rPr lang="ja-JP" altLang="en-US" sz="2800" dirty="0" smtClean="0"/>
              <a:t>　　</a:t>
            </a:r>
            <a:r>
              <a:rPr lang="en-US" altLang="ja-JP" sz="2800" dirty="0" smtClean="0"/>
              <a:t>B4</a:t>
            </a:r>
            <a:r>
              <a:rPr lang="ja-JP" altLang="en-US" sz="2800" dirty="0" smtClean="0"/>
              <a:t>　短波長レーザ</a:t>
            </a:r>
            <a:endParaRPr lang="en-US" altLang="ja-JP" sz="2800" dirty="0"/>
          </a:p>
          <a:p>
            <a:pPr marL="0" indent="0">
              <a:buNone/>
            </a:pPr>
            <a:endParaRPr lang="en-US" altLang="ja-JP" sz="1400" dirty="0" smtClean="0"/>
          </a:p>
          <a:p>
            <a:pPr marL="0" indent="0">
              <a:buNone/>
            </a:pPr>
            <a:r>
              <a:rPr lang="ja-JP" altLang="en-US" sz="2800" dirty="0" smtClean="0"/>
              <a:t>１月１３日</a:t>
            </a:r>
            <a:r>
              <a:rPr lang="ja-JP" altLang="en-US" sz="2800" dirty="0"/>
              <a:t>（日）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en-US" altLang="ja-JP" sz="2800" dirty="0" smtClean="0"/>
              <a:t>13</a:t>
            </a:r>
            <a:r>
              <a:rPr lang="ja-JP" altLang="en-US" sz="2800" dirty="0" smtClean="0"/>
              <a:t>：</a:t>
            </a:r>
            <a:r>
              <a:rPr lang="en-US" altLang="ja-JP" sz="2800" dirty="0" smtClean="0"/>
              <a:t>00</a:t>
            </a:r>
            <a:r>
              <a:rPr lang="ja-JP" altLang="en-US" sz="2800" dirty="0"/>
              <a:t>～</a:t>
            </a:r>
            <a:r>
              <a:rPr lang="en-US" altLang="ja-JP" sz="2800" dirty="0" smtClean="0"/>
              <a:t>14</a:t>
            </a:r>
            <a:r>
              <a:rPr lang="ja-JP" altLang="en-US" sz="2800" dirty="0" smtClean="0"/>
              <a:t>：</a:t>
            </a:r>
            <a:r>
              <a:rPr lang="en-US" altLang="ja-JP" sz="2800" dirty="0" smtClean="0"/>
              <a:t>45</a:t>
            </a:r>
            <a:r>
              <a:rPr lang="ja-JP" altLang="en-US" sz="2800" dirty="0" smtClean="0"/>
              <a:t>　　</a:t>
            </a:r>
            <a:r>
              <a:rPr lang="en-US" altLang="ja-JP" sz="2800" dirty="0" smtClean="0"/>
              <a:t>B7</a:t>
            </a:r>
            <a:r>
              <a:rPr lang="ja-JP" altLang="en-US" sz="2800" dirty="0" smtClean="0"/>
              <a:t>　超短</a:t>
            </a:r>
            <a:r>
              <a:rPr lang="ja-JP" altLang="en-US" sz="2800" dirty="0" smtClean="0"/>
              <a:t>パルスレーザー</a:t>
            </a:r>
            <a:endParaRPr lang="en-US" altLang="ja-JP" sz="2800" dirty="0" smtClean="0"/>
          </a:p>
          <a:p>
            <a:pPr marL="0" indent="0">
              <a:buNone/>
            </a:pPr>
            <a:endParaRPr lang="en-US" altLang="ja-JP" sz="1400" dirty="0" smtClean="0"/>
          </a:p>
          <a:p>
            <a:pPr marL="0" indent="0">
              <a:buNone/>
            </a:pPr>
            <a:r>
              <a:rPr lang="ja-JP" altLang="en-US" sz="2800" dirty="0"/>
              <a:t>１月１４日（月）</a:t>
            </a:r>
            <a:endParaRPr lang="en-US" altLang="ja-JP" sz="2800" dirty="0"/>
          </a:p>
          <a:p>
            <a:pPr marL="0" indent="0">
              <a:buNone/>
            </a:pPr>
            <a:r>
              <a:rPr lang="ja-JP" altLang="en-US" sz="2400" dirty="0"/>
              <a:t>   </a:t>
            </a:r>
            <a:r>
              <a:rPr lang="en-US" altLang="ja-JP" sz="2800" dirty="0"/>
              <a:t>9</a:t>
            </a:r>
            <a:r>
              <a:rPr lang="ja-JP" altLang="en-US" sz="2800" dirty="0"/>
              <a:t>：</a:t>
            </a:r>
            <a:r>
              <a:rPr lang="en-US" altLang="ja-JP" sz="2800" dirty="0"/>
              <a:t>00</a:t>
            </a:r>
            <a:r>
              <a:rPr lang="ja-JP" altLang="en-US" sz="2800" dirty="0"/>
              <a:t>～</a:t>
            </a:r>
            <a:r>
              <a:rPr lang="en-US" altLang="ja-JP" sz="2800" dirty="0"/>
              <a:t>10</a:t>
            </a:r>
            <a:r>
              <a:rPr lang="ja-JP" altLang="en-US" sz="2800" dirty="0"/>
              <a:t>：</a:t>
            </a:r>
            <a:r>
              <a:rPr lang="en-US" altLang="ja-JP" sz="2800" dirty="0"/>
              <a:t>30</a:t>
            </a:r>
            <a:r>
              <a:rPr lang="ja-JP" altLang="en-US" sz="2800" dirty="0"/>
              <a:t>　　</a:t>
            </a:r>
            <a:r>
              <a:rPr lang="en-US" altLang="ja-JP" sz="2800" dirty="0"/>
              <a:t>H1</a:t>
            </a:r>
            <a:r>
              <a:rPr lang="ja-JP" altLang="en-US" sz="2800" dirty="0"/>
              <a:t>　ホログラフィ</a:t>
            </a:r>
            <a:endParaRPr lang="en-US" altLang="ja-JP" sz="2800" dirty="0"/>
          </a:p>
          <a:p>
            <a:pPr marL="0" indent="0">
              <a:buNone/>
            </a:pPr>
            <a:r>
              <a:rPr lang="en-US" altLang="ja-JP" sz="2800" dirty="0"/>
              <a:t>10</a:t>
            </a:r>
            <a:r>
              <a:rPr lang="ja-JP" altLang="en-US" sz="2800" dirty="0"/>
              <a:t>：</a:t>
            </a:r>
            <a:r>
              <a:rPr lang="en-US" altLang="ja-JP" sz="2800" dirty="0"/>
              <a:t>45</a:t>
            </a:r>
            <a:r>
              <a:rPr lang="ja-JP" altLang="en-US" sz="2800" dirty="0"/>
              <a:t>～</a:t>
            </a:r>
            <a:r>
              <a:rPr lang="en-US" altLang="ja-JP" sz="2800" dirty="0"/>
              <a:t>12</a:t>
            </a:r>
            <a:r>
              <a:rPr lang="ja-JP" altLang="en-US" sz="2800" dirty="0"/>
              <a:t>：</a:t>
            </a:r>
            <a:r>
              <a:rPr lang="en-US" altLang="ja-JP" sz="2800" dirty="0"/>
              <a:t>15</a:t>
            </a:r>
            <a:r>
              <a:rPr lang="ja-JP" altLang="en-US" sz="2800" dirty="0"/>
              <a:t>　　</a:t>
            </a:r>
            <a:r>
              <a:rPr lang="en-US" altLang="ja-JP" sz="2800" dirty="0"/>
              <a:t>H2</a:t>
            </a:r>
            <a:r>
              <a:rPr lang="ja-JP" altLang="en-US" sz="2800" dirty="0"/>
              <a:t>　空間光変調素子</a:t>
            </a:r>
            <a:r>
              <a:rPr lang="ja-JP" altLang="en-US" sz="2800" dirty="0" smtClean="0"/>
              <a:t>・イメージング</a:t>
            </a:r>
            <a:endParaRPr lang="en-US" altLang="ja-JP" sz="2800" dirty="0"/>
          </a:p>
          <a:p>
            <a:pPr marL="0" indent="0">
              <a:buNone/>
            </a:pPr>
            <a:r>
              <a:rPr lang="en-US" altLang="ja-JP" sz="2800" dirty="0"/>
              <a:t>13</a:t>
            </a:r>
            <a:r>
              <a:rPr lang="ja-JP" altLang="en-US" sz="2800" dirty="0"/>
              <a:t>：</a:t>
            </a:r>
            <a:r>
              <a:rPr lang="en-US" altLang="ja-JP" sz="2800" dirty="0"/>
              <a:t>15</a:t>
            </a:r>
            <a:r>
              <a:rPr lang="ja-JP" altLang="en-US" sz="2800" dirty="0"/>
              <a:t>～</a:t>
            </a:r>
            <a:r>
              <a:rPr lang="en-US" altLang="ja-JP" sz="2800" dirty="0"/>
              <a:t>15</a:t>
            </a:r>
            <a:r>
              <a:rPr lang="ja-JP" altLang="en-US" sz="2800" dirty="0"/>
              <a:t>：</a:t>
            </a:r>
            <a:r>
              <a:rPr lang="en-US" altLang="ja-JP" sz="2800" dirty="0"/>
              <a:t>45</a:t>
            </a:r>
            <a:r>
              <a:rPr lang="ja-JP" altLang="en-US" sz="2800" dirty="0"/>
              <a:t>　　</a:t>
            </a:r>
            <a:r>
              <a:rPr lang="en-US" altLang="ja-JP" sz="2800" dirty="0"/>
              <a:t>H3</a:t>
            </a:r>
            <a:r>
              <a:rPr lang="ja-JP" altLang="en-US" sz="2800" dirty="0"/>
              <a:t>　計算</a:t>
            </a:r>
            <a:r>
              <a:rPr lang="ja-JP" altLang="en-US" sz="2800" dirty="0" smtClean="0"/>
              <a:t>イメージング</a:t>
            </a:r>
            <a:endParaRPr lang="en-US" altLang="ja-JP" sz="2800" dirty="0"/>
          </a:p>
          <a:p>
            <a:pPr marL="0" indent="0">
              <a:buNone/>
            </a:pPr>
            <a:endParaRPr lang="en-US" altLang="ja-JP" sz="2800" dirty="0"/>
          </a:p>
          <a:p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3327572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>
                <a:latin typeface="+mn-ea"/>
                <a:cs typeface="ヒラギノ角ゴ Std W8"/>
              </a:rPr>
              <a:t>第</a:t>
            </a:r>
            <a:r>
              <a:rPr lang="en-US" altLang="ja-JP" dirty="0" smtClean="0">
                <a:latin typeface="+mn-ea"/>
                <a:cs typeface="ヒラギノ角ゴ Std W8"/>
              </a:rPr>
              <a:t>Ⅸ</a:t>
            </a:r>
            <a:r>
              <a:rPr lang="ja-JP" altLang="en-US" dirty="0" smtClean="0">
                <a:latin typeface="+mn-ea"/>
                <a:cs typeface="ヒラギノ角ゴ Std W8"/>
              </a:rPr>
              <a:t>会場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2092" y="1217488"/>
            <a:ext cx="8799816" cy="473124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800" dirty="0"/>
              <a:t>１月</a:t>
            </a:r>
            <a:r>
              <a:rPr lang="ja-JP" altLang="en-US" sz="2800" dirty="0" smtClean="0"/>
              <a:t>１２日（土）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en-US" altLang="ja-JP" sz="2800" dirty="0" smtClean="0"/>
              <a:t>13</a:t>
            </a:r>
            <a:r>
              <a:rPr lang="ja-JP" altLang="en-US" sz="2800" dirty="0" smtClean="0"/>
              <a:t>：</a:t>
            </a:r>
            <a:r>
              <a:rPr lang="en-US" altLang="ja-JP" sz="2800" dirty="0" smtClean="0"/>
              <a:t>30</a:t>
            </a:r>
            <a:r>
              <a:rPr lang="ja-JP" altLang="en-US" sz="2800" dirty="0" smtClean="0"/>
              <a:t>～</a:t>
            </a:r>
            <a:r>
              <a:rPr lang="en-US" altLang="ja-JP" sz="2800" dirty="0" smtClean="0"/>
              <a:t>15</a:t>
            </a:r>
            <a:r>
              <a:rPr lang="ja-JP" altLang="en-US" sz="2800" dirty="0" smtClean="0"/>
              <a:t>：</a:t>
            </a:r>
            <a:r>
              <a:rPr lang="en-US" altLang="ja-JP" sz="2800" dirty="0" smtClean="0"/>
              <a:t>00</a:t>
            </a:r>
            <a:r>
              <a:rPr lang="ja-JP" altLang="en-US" sz="2800" dirty="0"/>
              <a:t>　</a:t>
            </a:r>
            <a:r>
              <a:rPr lang="en-US" altLang="ja-JP" sz="2800" dirty="0" smtClean="0"/>
              <a:t>S1</a:t>
            </a:r>
            <a:r>
              <a:rPr lang="ja-JP" altLang="en-US" sz="2800" dirty="0"/>
              <a:t>　ドレスト光子による技術</a:t>
            </a:r>
            <a:r>
              <a:rPr lang="ja-JP" altLang="en-US" sz="2800" dirty="0" smtClean="0"/>
              <a:t>変革</a:t>
            </a:r>
            <a:r>
              <a:rPr lang="ja-JP" altLang="en-US" sz="2800" dirty="0" smtClean="0"/>
              <a:t>－</a:t>
            </a:r>
            <a:r>
              <a:rPr lang="ja-JP" altLang="en-US" sz="2800" dirty="0" smtClean="0"/>
              <a:t>光科学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en-US" altLang="ja-JP" sz="2800" dirty="0"/>
              <a:t>	</a:t>
            </a:r>
            <a:r>
              <a:rPr lang="en-US" altLang="ja-JP" sz="2800" dirty="0" smtClean="0"/>
              <a:t>					</a:t>
            </a:r>
            <a:r>
              <a:rPr lang="ja-JP" altLang="en-US" sz="2800" dirty="0" smtClean="0"/>
              <a:t>　</a:t>
            </a:r>
            <a:r>
              <a:rPr lang="ja-JP" altLang="en-US" sz="2800" dirty="0" smtClean="0"/>
              <a:t>の</a:t>
            </a:r>
            <a:r>
              <a:rPr lang="ja-JP" altLang="en-US" sz="2800" dirty="0"/>
              <a:t>オフシェルへ</a:t>
            </a:r>
            <a:r>
              <a:rPr lang="ja-JP" altLang="en-US" sz="2800" dirty="0" smtClean="0"/>
              <a:t>のパラダイムシフト</a:t>
            </a:r>
            <a:r>
              <a:rPr lang="ja-JP" altLang="en-US" sz="2800" dirty="0" smtClean="0"/>
              <a:t>　　　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en-US" altLang="ja-JP" sz="2800" dirty="0" smtClean="0"/>
              <a:t>15</a:t>
            </a:r>
            <a:r>
              <a:rPr lang="ja-JP" altLang="en-US" sz="2800" dirty="0" smtClean="0"/>
              <a:t>：</a:t>
            </a:r>
            <a:r>
              <a:rPr lang="en-US" altLang="ja-JP" sz="2800" dirty="0" smtClean="0"/>
              <a:t>15</a:t>
            </a:r>
            <a:r>
              <a:rPr lang="ja-JP" altLang="en-US" sz="2800" dirty="0" smtClean="0"/>
              <a:t>～</a:t>
            </a:r>
            <a:r>
              <a:rPr lang="en-US" altLang="ja-JP" sz="2800" dirty="0" smtClean="0"/>
              <a:t>16</a:t>
            </a:r>
            <a:r>
              <a:rPr lang="ja-JP" altLang="en-US" sz="2800" dirty="0" smtClean="0"/>
              <a:t>：</a:t>
            </a:r>
            <a:r>
              <a:rPr lang="en-US" altLang="ja-JP" sz="2800" dirty="0" smtClean="0"/>
              <a:t>45</a:t>
            </a:r>
            <a:r>
              <a:rPr lang="ja-JP" altLang="en-US" sz="2800" dirty="0" smtClean="0"/>
              <a:t>　</a:t>
            </a:r>
            <a:r>
              <a:rPr lang="en-US" altLang="ja-JP" sz="2800" dirty="0" smtClean="0"/>
              <a:t>S1</a:t>
            </a:r>
            <a:r>
              <a:rPr lang="ja-JP" altLang="en-US" sz="2800" dirty="0" smtClean="0"/>
              <a:t>　</a:t>
            </a:r>
            <a:r>
              <a:rPr lang="ja-JP" altLang="en-US" sz="2800" dirty="0"/>
              <a:t>ドレスト光子による技術変革－光科学</a:t>
            </a:r>
            <a:endParaRPr lang="en-US" altLang="ja-JP" sz="2800" dirty="0"/>
          </a:p>
          <a:p>
            <a:pPr marL="0" indent="0">
              <a:buNone/>
            </a:pPr>
            <a:r>
              <a:rPr lang="en-US" altLang="ja-JP" sz="2800" dirty="0"/>
              <a:t>						</a:t>
            </a:r>
            <a:r>
              <a:rPr lang="ja-JP" altLang="en-US" sz="2800" dirty="0"/>
              <a:t>　のオフシェルへの</a:t>
            </a:r>
            <a:r>
              <a:rPr lang="ja-JP" altLang="en-US" sz="2800" dirty="0" smtClean="0"/>
              <a:t>パラダイムシフト</a:t>
            </a:r>
            <a:endParaRPr lang="en-US" altLang="ja-JP" sz="2800" dirty="0" smtClean="0"/>
          </a:p>
          <a:p>
            <a:pPr marL="0" indent="0">
              <a:buNone/>
            </a:pP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/>
              <a:t>１月１３日（日）</a:t>
            </a:r>
            <a:endParaRPr lang="en-US" altLang="ja-JP" sz="2800" dirty="0"/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en-US" altLang="ja-JP" sz="2800" dirty="0"/>
              <a:t>9</a:t>
            </a:r>
            <a:r>
              <a:rPr lang="ja-JP" altLang="en-US" sz="2800" dirty="0"/>
              <a:t>：</a:t>
            </a:r>
            <a:r>
              <a:rPr lang="en-US" altLang="ja-JP" sz="2800" dirty="0"/>
              <a:t>00</a:t>
            </a:r>
            <a:r>
              <a:rPr lang="ja-JP" altLang="en-US" sz="2800" dirty="0"/>
              <a:t>～</a:t>
            </a:r>
            <a:r>
              <a:rPr lang="en-US" altLang="ja-JP" sz="2800" dirty="0"/>
              <a:t>10</a:t>
            </a:r>
            <a:r>
              <a:rPr lang="ja-JP" altLang="en-US" sz="2800" dirty="0"/>
              <a:t>：</a:t>
            </a:r>
            <a:r>
              <a:rPr lang="en-US" altLang="ja-JP" sz="2800" dirty="0"/>
              <a:t>30</a:t>
            </a:r>
            <a:r>
              <a:rPr lang="ja-JP" altLang="en-US" sz="2800" dirty="0"/>
              <a:t>　</a:t>
            </a:r>
            <a:r>
              <a:rPr lang="en-US" altLang="ja-JP" sz="2800" dirty="0"/>
              <a:t>S8  </a:t>
            </a:r>
            <a:r>
              <a:rPr lang="ja-JP" altLang="en-US" sz="2800" dirty="0"/>
              <a:t>光周波数コム光源</a:t>
            </a:r>
            <a:r>
              <a:rPr lang="ja-JP" altLang="en-US" sz="2800" dirty="0" smtClean="0"/>
              <a:t>デバイスの</a:t>
            </a:r>
            <a:r>
              <a:rPr lang="ja-JP" altLang="en-US" sz="2800" dirty="0"/>
              <a:t>多様化</a:t>
            </a:r>
            <a:endParaRPr lang="en-US" altLang="ja-JP" sz="2800" dirty="0"/>
          </a:p>
          <a:p>
            <a:pPr marL="0" indent="0">
              <a:buNone/>
            </a:pPr>
            <a:r>
              <a:rPr lang="en-US" altLang="ja-JP" sz="2800" dirty="0"/>
              <a:t>10</a:t>
            </a:r>
            <a:r>
              <a:rPr lang="ja-JP" altLang="en-US" sz="2800" dirty="0"/>
              <a:t>：</a:t>
            </a:r>
            <a:r>
              <a:rPr lang="en-US" altLang="ja-JP" sz="2800" dirty="0"/>
              <a:t>45</a:t>
            </a:r>
            <a:r>
              <a:rPr lang="ja-JP" altLang="en-US" sz="2800" dirty="0"/>
              <a:t>～</a:t>
            </a:r>
            <a:r>
              <a:rPr lang="en-US" altLang="ja-JP" sz="2800" dirty="0"/>
              <a:t>12</a:t>
            </a:r>
            <a:r>
              <a:rPr lang="ja-JP" altLang="en-US" sz="2800" dirty="0" smtClean="0"/>
              <a:t>：</a:t>
            </a:r>
            <a:r>
              <a:rPr lang="en-US" altLang="ja-JP" sz="2800" dirty="0" smtClean="0"/>
              <a:t>15</a:t>
            </a:r>
            <a:r>
              <a:rPr lang="ja-JP" altLang="en-US" sz="2800" dirty="0"/>
              <a:t>　</a:t>
            </a:r>
            <a:r>
              <a:rPr lang="en-US" altLang="ja-JP" sz="2800" dirty="0"/>
              <a:t>S8  </a:t>
            </a:r>
            <a:r>
              <a:rPr lang="ja-JP" altLang="en-US" sz="2800" dirty="0"/>
              <a:t>光周波数コム</a:t>
            </a:r>
            <a:r>
              <a:rPr lang="ja-JP" altLang="en-US" sz="2800" dirty="0" smtClean="0"/>
              <a:t>光源の多様化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/>
              <a:t>　　</a:t>
            </a:r>
            <a:endParaRPr lang="en-US" altLang="ja-JP" sz="2800" dirty="0"/>
          </a:p>
          <a:p>
            <a:pPr marL="0" indent="0">
              <a:buNone/>
            </a:pPr>
            <a:endParaRPr lang="en-US" altLang="ja-JP" sz="2800" dirty="0" smtClean="0"/>
          </a:p>
          <a:p>
            <a:pPr marL="0" indent="0">
              <a:buNone/>
            </a:pPr>
            <a:endParaRPr lang="en-US" altLang="ja-JP" sz="2800" dirty="0"/>
          </a:p>
          <a:p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9963099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>
                <a:latin typeface="+mn-ea"/>
                <a:cs typeface="ヒラギノ角ゴ Std W8"/>
              </a:rPr>
              <a:t>第</a:t>
            </a:r>
            <a:r>
              <a:rPr lang="en-US" altLang="ja-JP" dirty="0" smtClean="0">
                <a:latin typeface="+mn-ea"/>
                <a:cs typeface="ヒラギノ角ゴ Std W8"/>
              </a:rPr>
              <a:t>Ⅹ</a:t>
            </a:r>
            <a:r>
              <a:rPr lang="ja-JP" altLang="en-US" dirty="0" smtClean="0">
                <a:latin typeface="+mn-ea"/>
                <a:cs typeface="ヒラギノ角ゴ Std W8"/>
              </a:rPr>
              <a:t>会場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68421" y="1279652"/>
            <a:ext cx="8407158" cy="481987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ja-JP" altLang="en-US" dirty="0"/>
              <a:t>１月</a:t>
            </a:r>
            <a:r>
              <a:rPr lang="ja-JP" altLang="en-US" dirty="0" smtClean="0"/>
              <a:t>１２日（土）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13</a:t>
            </a:r>
            <a:r>
              <a:rPr lang="ja-JP" altLang="en-US" dirty="0" smtClean="0"/>
              <a:t>：</a:t>
            </a:r>
            <a:r>
              <a:rPr lang="en-US" altLang="ja-JP" dirty="0" smtClean="0"/>
              <a:t>00</a:t>
            </a:r>
            <a:r>
              <a:rPr lang="ja-JP" altLang="en-US" dirty="0" smtClean="0"/>
              <a:t>～</a:t>
            </a:r>
            <a:r>
              <a:rPr lang="en-US" altLang="ja-JP" dirty="0" smtClean="0"/>
              <a:t>15</a:t>
            </a:r>
            <a:r>
              <a:rPr lang="ja-JP" altLang="en-US" dirty="0" smtClean="0"/>
              <a:t>：</a:t>
            </a:r>
            <a:r>
              <a:rPr lang="en-US" altLang="ja-JP" dirty="0" smtClean="0"/>
              <a:t>00</a:t>
            </a:r>
            <a:r>
              <a:rPr lang="ja-JP" altLang="en-US" dirty="0" smtClean="0"/>
              <a:t>　　</a:t>
            </a:r>
            <a:r>
              <a:rPr lang="en-US" altLang="ja-JP" dirty="0" smtClean="0"/>
              <a:t>F1  </a:t>
            </a:r>
            <a:r>
              <a:rPr lang="ja-JP" altLang="en-US" dirty="0" smtClean="0"/>
              <a:t>　半導体レーザ・発光デバイス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15</a:t>
            </a:r>
            <a:r>
              <a:rPr lang="ja-JP" altLang="en-US" dirty="0" smtClean="0"/>
              <a:t>：</a:t>
            </a:r>
            <a:r>
              <a:rPr lang="en-US" altLang="ja-JP" dirty="0" smtClean="0"/>
              <a:t>15</a:t>
            </a:r>
            <a:r>
              <a:rPr lang="ja-JP" altLang="en-US" dirty="0" smtClean="0"/>
              <a:t>～</a:t>
            </a:r>
            <a:r>
              <a:rPr lang="en-US" altLang="ja-JP" dirty="0" smtClean="0"/>
              <a:t>17</a:t>
            </a:r>
            <a:r>
              <a:rPr lang="ja-JP" altLang="en-US" dirty="0" smtClean="0"/>
              <a:t>：</a:t>
            </a:r>
            <a:r>
              <a:rPr lang="en-US" altLang="ja-JP" dirty="0" smtClean="0"/>
              <a:t>00</a:t>
            </a:r>
            <a:r>
              <a:rPr lang="ja-JP" altLang="en-US" dirty="0" smtClean="0"/>
              <a:t>　　</a:t>
            </a:r>
            <a:r>
              <a:rPr lang="en-US" altLang="ja-JP" dirty="0" smtClean="0"/>
              <a:t>F2  </a:t>
            </a:r>
            <a:r>
              <a:rPr lang="ja-JP" altLang="en-US" dirty="0" smtClean="0"/>
              <a:t>　超高速デバイス・現象</a:t>
            </a:r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１月１３日</a:t>
            </a:r>
            <a:r>
              <a:rPr lang="ja-JP" altLang="en-US" dirty="0"/>
              <a:t>（日）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 9</a:t>
            </a:r>
            <a:r>
              <a:rPr lang="ja-JP" altLang="en-US" dirty="0" smtClean="0"/>
              <a:t>：</a:t>
            </a:r>
            <a:r>
              <a:rPr lang="en-US" altLang="ja-JP" dirty="0" smtClean="0"/>
              <a:t>00</a:t>
            </a:r>
            <a:r>
              <a:rPr lang="ja-JP" altLang="en-US" dirty="0" smtClean="0"/>
              <a:t>～</a:t>
            </a:r>
            <a:r>
              <a:rPr lang="en-US" altLang="ja-JP" dirty="0" smtClean="0"/>
              <a:t>10</a:t>
            </a:r>
            <a:r>
              <a:rPr lang="ja-JP" altLang="en-US" dirty="0" smtClean="0"/>
              <a:t>：</a:t>
            </a:r>
            <a:r>
              <a:rPr lang="en-US" altLang="ja-JP" dirty="0" smtClean="0"/>
              <a:t>30</a:t>
            </a:r>
            <a:r>
              <a:rPr lang="ja-JP" altLang="en-US" dirty="0" smtClean="0"/>
              <a:t>　 　</a:t>
            </a:r>
            <a:r>
              <a:rPr lang="en-US" altLang="ja-JP" dirty="0" smtClean="0"/>
              <a:t>F3  </a:t>
            </a:r>
            <a:r>
              <a:rPr lang="ja-JP" altLang="en-US" dirty="0" smtClean="0"/>
              <a:t>　非線形光学・周波数制御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10</a:t>
            </a:r>
            <a:r>
              <a:rPr lang="ja-JP" altLang="en-US" dirty="0" smtClean="0"/>
              <a:t>：</a:t>
            </a:r>
            <a:r>
              <a:rPr lang="en-US" altLang="ja-JP" dirty="0" smtClean="0"/>
              <a:t>45</a:t>
            </a:r>
            <a:r>
              <a:rPr lang="ja-JP" altLang="en-US" dirty="0" smtClean="0"/>
              <a:t>～</a:t>
            </a:r>
            <a:r>
              <a:rPr lang="en-US" altLang="ja-JP" dirty="0" smtClean="0"/>
              <a:t>12</a:t>
            </a:r>
            <a:r>
              <a:rPr lang="ja-JP" altLang="en-US" dirty="0" smtClean="0"/>
              <a:t>：</a:t>
            </a:r>
            <a:r>
              <a:rPr lang="en-US" altLang="ja-JP" dirty="0" smtClean="0"/>
              <a:t>30</a:t>
            </a:r>
            <a:r>
              <a:rPr lang="ja-JP" altLang="en-US" dirty="0" smtClean="0"/>
              <a:t>　　</a:t>
            </a:r>
            <a:r>
              <a:rPr lang="en-US" altLang="ja-JP" dirty="0" smtClean="0"/>
              <a:t>F4 </a:t>
            </a:r>
            <a:r>
              <a:rPr lang="ja-JP" altLang="en-US" dirty="0" smtClean="0"/>
              <a:t>　光集積回路・プラズモニクス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13</a:t>
            </a:r>
            <a:r>
              <a:rPr lang="ja-JP" altLang="en-US" dirty="0" smtClean="0"/>
              <a:t>：</a:t>
            </a:r>
            <a:r>
              <a:rPr lang="en-US" altLang="ja-JP" dirty="0" smtClean="0"/>
              <a:t>00</a:t>
            </a:r>
            <a:r>
              <a:rPr lang="ja-JP" altLang="en-US" dirty="0" smtClean="0"/>
              <a:t>～</a:t>
            </a:r>
            <a:r>
              <a:rPr lang="en-US" altLang="ja-JP" dirty="0" smtClean="0"/>
              <a:t>14</a:t>
            </a:r>
            <a:r>
              <a:rPr lang="ja-JP" altLang="en-US" dirty="0" smtClean="0"/>
              <a:t>：</a:t>
            </a:r>
            <a:r>
              <a:rPr lang="en-US" altLang="ja-JP" dirty="0" smtClean="0"/>
              <a:t>30</a:t>
            </a:r>
            <a:r>
              <a:rPr lang="ja-JP" altLang="en-US" dirty="0" smtClean="0"/>
              <a:t>　　</a:t>
            </a:r>
            <a:r>
              <a:rPr lang="en-US" altLang="ja-JP" dirty="0" smtClean="0"/>
              <a:t>C1 </a:t>
            </a:r>
            <a:r>
              <a:rPr lang="ja-JP" altLang="en-US" dirty="0" smtClean="0"/>
              <a:t>　レーザエネルギー応用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550562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>
                <a:latin typeface="+mn-ea"/>
                <a:cs typeface="ヒラギノ角ゴ Std W8"/>
              </a:rPr>
              <a:t>第</a:t>
            </a:r>
            <a:r>
              <a:rPr lang="en-US" altLang="ja-JP" dirty="0">
                <a:latin typeface="+mn-ea"/>
                <a:cs typeface="ヒラギノ角ゴ Std W8"/>
              </a:rPr>
              <a:t>Ⅹ</a:t>
            </a:r>
            <a:r>
              <a:rPr lang="ja-JP" altLang="en-US" dirty="0" smtClean="0">
                <a:latin typeface="+mn-ea"/>
                <a:cs typeface="ヒラギノ角ゴ Std W8"/>
              </a:rPr>
              <a:t>会場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/>
              <a:t>１月</a:t>
            </a:r>
            <a:r>
              <a:rPr lang="ja-JP" altLang="en-US" dirty="0" smtClean="0"/>
              <a:t>１４日</a:t>
            </a:r>
            <a:r>
              <a:rPr lang="ja-JP" altLang="en-US" dirty="0"/>
              <a:t>（月）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sz="2400" dirty="0" smtClean="0"/>
              <a:t>　</a:t>
            </a:r>
            <a:r>
              <a:rPr kumimoji="1" lang="en-US" altLang="ja-JP" dirty="0" smtClean="0"/>
              <a:t>9</a:t>
            </a:r>
            <a:r>
              <a:rPr kumimoji="1" lang="ja-JP" altLang="en-US" dirty="0" smtClean="0"/>
              <a:t>：</a:t>
            </a:r>
            <a:r>
              <a:rPr kumimoji="1" lang="en-US" altLang="ja-JP" dirty="0" smtClean="0"/>
              <a:t>15</a:t>
            </a:r>
            <a:r>
              <a:rPr kumimoji="1" lang="ja-JP" altLang="en-US" dirty="0" smtClean="0"/>
              <a:t>～</a:t>
            </a:r>
            <a:r>
              <a:rPr kumimoji="1" lang="en-US" altLang="ja-JP" dirty="0" smtClean="0"/>
              <a:t>10</a:t>
            </a:r>
            <a:r>
              <a:rPr kumimoji="1" lang="ja-JP" altLang="en-US" dirty="0" smtClean="0"/>
              <a:t>：</a:t>
            </a:r>
            <a:r>
              <a:rPr kumimoji="1" lang="en-US" altLang="ja-JP" dirty="0" smtClean="0"/>
              <a:t>30</a:t>
            </a:r>
            <a:r>
              <a:rPr lang="ja-JP" altLang="en-US" dirty="0"/>
              <a:t>　　</a:t>
            </a:r>
            <a:r>
              <a:rPr lang="en-US" altLang="ja-JP" dirty="0" smtClean="0"/>
              <a:t>C2</a:t>
            </a:r>
            <a:r>
              <a:rPr lang="ja-JP" altLang="en-US" dirty="0" smtClean="0"/>
              <a:t>　</a:t>
            </a:r>
            <a:r>
              <a:rPr kumimoji="1" lang="ja-JP" altLang="en-US" dirty="0" smtClean="0"/>
              <a:t>Ｘ線自由電子レーザー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10</a:t>
            </a:r>
            <a:r>
              <a:rPr lang="ja-JP" altLang="en-US" dirty="0" smtClean="0"/>
              <a:t>：</a:t>
            </a:r>
            <a:r>
              <a:rPr lang="en-US" altLang="ja-JP" dirty="0" smtClean="0"/>
              <a:t>45</a:t>
            </a:r>
            <a:r>
              <a:rPr lang="ja-JP" altLang="en-US" dirty="0" smtClean="0"/>
              <a:t>～</a:t>
            </a:r>
            <a:r>
              <a:rPr lang="en-US" altLang="ja-JP" dirty="0" smtClean="0"/>
              <a:t>12</a:t>
            </a:r>
            <a:r>
              <a:rPr lang="ja-JP" altLang="en-US" dirty="0" smtClean="0"/>
              <a:t>：</a:t>
            </a:r>
            <a:r>
              <a:rPr lang="en-US" altLang="ja-JP" dirty="0" smtClean="0"/>
              <a:t>15</a:t>
            </a:r>
            <a:r>
              <a:rPr lang="ja-JP" altLang="en-US" dirty="0" smtClean="0"/>
              <a:t>　　</a:t>
            </a:r>
            <a:r>
              <a:rPr lang="en-US" altLang="ja-JP" dirty="0" smtClean="0"/>
              <a:t>C3</a:t>
            </a:r>
            <a:r>
              <a:rPr lang="ja-JP" altLang="en-US" dirty="0" smtClean="0"/>
              <a:t>　Ｘ線</a:t>
            </a:r>
            <a:r>
              <a:rPr lang="en-US" altLang="ja-JP" dirty="0" smtClean="0"/>
              <a:t>‐EUV</a:t>
            </a:r>
            <a:r>
              <a:rPr lang="ja-JP" altLang="en-US" dirty="0" smtClean="0"/>
              <a:t>応用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en-US" altLang="ja-JP" dirty="0" smtClean="0"/>
              <a:t>13</a:t>
            </a:r>
            <a:r>
              <a:rPr kumimoji="1" lang="ja-JP" altLang="en-US" dirty="0" smtClean="0"/>
              <a:t>：</a:t>
            </a:r>
            <a:r>
              <a:rPr kumimoji="1" lang="en-US" altLang="ja-JP" dirty="0" smtClean="0"/>
              <a:t>00</a:t>
            </a:r>
            <a:r>
              <a:rPr kumimoji="1" lang="ja-JP" altLang="en-US" dirty="0" smtClean="0"/>
              <a:t>～</a:t>
            </a:r>
            <a:r>
              <a:rPr kumimoji="1" lang="en-US" altLang="ja-JP" dirty="0" smtClean="0"/>
              <a:t>14</a:t>
            </a:r>
            <a:r>
              <a:rPr kumimoji="1" lang="ja-JP" altLang="en-US" dirty="0" smtClean="0"/>
              <a:t>：</a:t>
            </a:r>
            <a:r>
              <a:rPr kumimoji="1" lang="en-US" altLang="ja-JP" dirty="0" smtClean="0"/>
              <a:t>45</a:t>
            </a:r>
            <a:r>
              <a:rPr kumimoji="1" lang="ja-JP" altLang="en-US" dirty="0" smtClean="0"/>
              <a:t>　　</a:t>
            </a:r>
            <a:r>
              <a:rPr kumimoji="1" lang="en-US" altLang="ja-JP" dirty="0" smtClean="0"/>
              <a:t>C4</a:t>
            </a:r>
            <a:r>
              <a:rPr kumimoji="1" lang="ja-JP" altLang="en-US" dirty="0" smtClean="0"/>
              <a:t>　超高強度光科学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15</a:t>
            </a:r>
            <a:r>
              <a:rPr lang="ja-JP" altLang="en-US" dirty="0" smtClean="0"/>
              <a:t>：</a:t>
            </a:r>
            <a:r>
              <a:rPr lang="en-US" altLang="ja-JP" dirty="0" smtClean="0"/>
              <a:t>00</a:t>
            </a:r>
            <a:r>
              <a:rPr lang="ja-JP" altLang="en-US" dirty="0" smtClean="0"/>
              <a:t>～</a:t>
            </a:r>
            <a:r>
              <a:rPr lang="en-US" altLang="ja-JP" dirty="0" smtClean="0"/>
              <a:t>16</a:t>
            </a:r>
            <a:r>
              <a:rPr lang="ja-JP" altLang="en-US" dirty="0" smtClean="0"/>
              <a:t>：</a:t>
            </a:r>
            <a:r>
              <a:rPr lang="en-US" altLang="ja-JP" dirty="0" smtClean="0"/>
              <a:t>45</a:t>
            </a:r>
            <a:r>
              <a:rPr lang="ja-JP" altLang="en-US" dirty="0" smtClean="0"/>
              <a:t>　　</a:t>
            </a:r>
            <a:r>
              <a:rPr lang="en-US" altLang="ja-JP" dirty="0" smtClean="0"/>
              <a:t>C5</a:t>
            </a:r>
            <a:r>
              <a:rPr lang="ja-JP" altLang="en-US" dirty="0" smtClean="0"/>
              <a:t>　レーザ粒子加速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715281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050"/>
            <a:ext cx="8229600" cy="984995"/>
          </a:xfrm>
        </p:spPr>
        <p:txBody>
          <a:bodyPr/>
          <a:lstStyle/>
          <a:p>
            <a:r>
              <a:rPr lang="ja-JP" altLang="en-US" dirty="0" smtClean="0">
                <a:latin typeface="+mn-ea"/>
                <a:cs typeface="ヒラギノ角ゴ Std W8"/>
              </a:rPr>
              <a:t>第</a:t>
            </a:r>
            <a:r>
              <a:rPr lang="en-US" altLang="ja-JP" dirty="0" smtClean="0">
                <a:latin typeface="+mn-ea"/>
                <a:cs typeface="ヒラギノ角ゴ Std W8"/>
              </a:rPr>
              <a:t>Ⅺ</a:t>
            </a:r>
            <a:r>
              <a:rPr lang="ja-JP" altLang="en-US" dirty="0" smtClean="0">
                <a:latin typeface="+mn-ea"/>
                <a:cs typeface="ヒラギノ角ゴ Std W8"/>
              </a:rPr>
              <a:t>会場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830424"/>
            <a:ext cx="8229600" cy="5924939"/>
          </a:xfrm>
        </p:spPr>
        <p:txBody>
          <a:bodyPr/>
          <a:lstStyle/>
          <a:p>
            <a:pPr marL="0" indent="0">
              <a:buNone/>
            </a:pPr>
            <a:r>
              <a:rPr lang="ja-JP" altLang="en-US" dirty="0"/>
              <a:t>１月</a:t>
            </a:r>
            <a:r>
              <a:rPr lang="ja-JP" altLang="en-US" dirty="0" smtClean="0"/>
              <a:t>１２日（土）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13</a:t>
            </a:r>
            <a:r>
              <a:rPr lang="ja-JP" altLang="en-US" dirty="0" smtClean="0"/>
              <a:t>：</a:t>
            </a:r>
            <a:r>
              <a:rPr lang="en-US" altLang="ja-JP" dirty="0" smtClean="0"/>
              <a:t>00</a:t>
            </a:r>
            <a:r>
              <a:rPr lang="ja-JP" altLang="en-US" dirty="0" smtClean="0"/>
              <a:t>～</a:t>
            </a:r>
            <a:r>
              <a:rPr lang="en-US" altLang="ja-JP" dirty="0" smtClean="0"/>
              <a:t>15</a:t>
            </a:r>
            <a:r>
              <a:rPr lang="ja-JP" altLang="en-US" dirty="0" smtClean="0"/>
              <a:t>：</a:t>
            </a:r>
            <a:r>
              <a:rPr lang="en-US" altLang="ja-JP" dirty="0" smtClean="0"/>
              <a:t>00</a:t>
            </a:r>
            <a:r>
              <a:rPr lang="ja-JP" altLang="en-US" dirty="0" smtClean="0"/>
              <a:t>　</a:t>
            </a:r>
            <a:r>
              <a:rPr lang="en-US" altLang="ja-JP" dirty="0" smtClean="0"/>
              <a:t>A1</a:t>
            </a:r>
            <a:r>
              <a:rPr lang="ja-JP" altLang="en-US" dirty="0" smtClean="0"/>
              <a:t>　新光源とその応用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15</a:t>
            </a:r>
            <a:r>
              <a:rPr lang="ja-JP" altLang="en-US" dirty="0" smtClean="0"/>
              <a:t>：</a:t>
            </a:r>
            <a:r>
              <a:rPr lang="en-US" altLang="ja-JP" dirty="0" smtClean="0"/>
              <a:t>15</a:t>
            </a:r>
            <a:r>
              <a:rPr lang="ja-JP" altLang="en-US" dirty="0" smtClean="0"/>
              <a:t>～</a:t>
            </a:r>
            <a:r>
              <a:rPr lang="en-US" altLang="ja-JP" dirty="0" smtClean="0"/>
              <a:t>16</a:t>
            </a:r>
            <a:r>
              <a:rPr lang="ja-JP" altLang="en-US" dirty="0" smtClean="0"/>
              <a:t>：</a:t>
            </a:r>
            <a:r>
              <a:rPr lang="en-US" altLang="ja-JP" dirty="0" smtClean="0"/>
              <a:t>45</a:t>
            </a:r>
            <a:r>
              <a:rPr lang="ja-JP" altLang="en-US" dirty="0" smtClean="0"/>
              <a:t>　</a:t>
            </a:r>
            <a:r>
              <a:rPr lang="en-US" altLang="ja-JP" dirty="0" smtClean="0"/>
              <a:t>A2</a:t>
            </a:r>
            <a:r>
              <a:rPr lang="ja-JP" altLang="en-US" dirty="0" smtClean="0"/>
              <a:t>　</a:t>
            </a:r>
            <a:r>
              <a:rPr lang="ja-JP" altLang="en-US" dirty="0" smtClean="0"/>
              <a:t>量子</a:t>
            </a:r>
            <a:r>
              <a:rPr lang="ja-JP" altLang="en-US" dirty="0" smtClean="0"/>
              <a:t>計測</a:t>
            </a:r>
            <a:r>
              <a:rPr lang="ja-JP" altLang="en-US" dirty="0" smtClean="0"/>
              <a:t>・量子</a:t>
            </a:r>
            <a:r>
              <a:rPr lang="ja-JP" altLang="en-US" dirty="0" smtClean="0"/>
              <a:t>情報</a:t>
            </a:r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１月１３日</a:t>
            </a:r>
            <a:r>
              <a:rPr lang="ja-JP" altLang="en-US" dirty="0"/>
              <a:t>（日）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9</a:t>
            </a:r>
            <a:r>
              <a:rPr lang="ja-JP" altLang="en-US" dirty="0" smtClean="0"/>
              <a:t>：</a:t>
            </a:r>
            <a:r>
              <a:rPr lang="en-US" altLang="ja-JP" dirty="0" smtClean="0"/>
              <a:t>30</a:t>
            </a:r>
            <a:r>
              <a:rPr lang="ja-JP" altLang="en-US" dirty="0" smtClean="0"/>
              <a:t>～</a:t>
            </a:r>
            <a:r>
              <a:rPr lang="en-US" altLang="ja-JP" dirty="0" smtClean="0"/>
              <a:t>10</a:t>
            </a:r>
            <a:r>
              <a:rPr lang="ja-JP" altLang="en-US" dirty="0" smtClean="0"/>
              <a:t>：</a:t>
            </a:r>
            <a:r>
              <a:rPr lang="en-US" altLang="ja-JP" dirty="0" smtClean="0"/>
              <a:t>30</a:t>
            </a:r>
            <a:r>
              <a:rPr lang="ja-JP" altLang="en-US" dirty="0" smtClean="0"/>
              <a:t>　　</a:t>
            </a:r>
            <a:r>
              <a:rPr lang="en-US" altLang="ja-JP" dirty="0" smtClean="0"/>
              <a:t>A3</a:t>
            </a:r>
            <a:r>
              <a:rPr lang="ja-JP" altLang="en-US" dirty="0" smtClean="0"/>
              <a:t>　プラズモニクス</a:t>
            </a:r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１月１４日（月）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13</a:t>
            </a:r>
            <a:r>
              <a:rPr lang="ja-JP" altLang="en-US" dirty="0" smtClean="0"/>
              <a:t>：</a:t>
            </a:r>
            <a:r>
              <a:rPr lang="en-US" altLang="ja-JP" dirty="0" smtClean="0"/>
              <a:t>00</a:t>
            </a:r>
            <a:r>
              <a:rPr lang="ja-JP" altLang="en-US" dirty="0" smtClean="0"/>
              <a:t>～</a:t>
            </a:r>
            <a:r>
              <a:rPr lang="en-US" altLang="ja-JP" dirty="0" smtClean="0"/>
              <a:t>15</a:t>
            </a:r>
            <a:r>
              <a:rPr lang="ja-JP" altLang="en-US" dirty="0" smtClean="0"/>
              <a:t>：</a:t>
            </a:r>
            <a:r>
              <a:rPr lang="en-US" altLang="ja-JP" dirty="0" smtClean="0"/>
              <a:t>00</a:t>
            </a:r>
            <a:r>
              <a:rPr lang="ja-JP" altLang="en-US" dirty="0" smtClean="0"/>
              <a:t>　</a:t>
            </a:r>
            <a:r>
              <a:rPr lang="en-US" altLang="ja-JP" dirty="0" smtClean="0"/>
              <a:t>A4</a:t>
            </a:r>
            <a:r>
              <a:rPr lang="ja-JP" altLang="en-US" dirty="0" smtClean="0"/>
              <a:t>　高強度・超高速現象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15</a:t>
            </a:r>
            <a:r>
              <a:rPr lang="ja-JP" altLang="en-US" dirty="0" smtClean="0"/>
              <a:t>：</a:t>
            </a:r>
            <a:r>
              <a:rPr lang="en-US" altLang="ja-JP" dirty="0" smtClean="0"/>
              <a:t>15</a:t>
            </a:r>
            <a:r>
              <a:rPr lang="ja-JP" altLang="en-US" dirty="0" smtClean="0"/>
              <a:t>～</a:t>
            </a:r>
            <a:r>
              <a:rPr lang="en-US" altLang="ja-JP" dirty="0" smtClean="0"/>
              <a:t>16</a:t>
            </a:r>
            <a:r>
              <a:rPr lang="ja-JP" altLang="en-US" dirty="0" smtClean="0"/>
              <a:t>：</a:t>
            </a:r>
            <a:r>
              <a:rPr lang="en-US" altLang="ja-JP" dirty="0" smtClean="0"/>
              <a:t>30</a:t>
            </a:r>
            <a:r>
              <a:rPr lang="ja-JP" altLang="en-US" dirty="0" smtClean="0"/>
              <a:t>　</a:t>
            </a:r>
            <a:r>
              <a:rPr lang="en-US" altLang="ja-JP" dirty="0" smtClean="0"/>
              <a:t>A5</a:t>
            </a:r>
            <a:r>
              <a:rPr lang="ja-JP" altLang="en-US" dirty="0" smtClean="0"/>
              <a:t>　量子制御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55588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>
                <a:latin typeface="+mn-ea"/>
                <a:cs typeface="ヒラギノ角ゴ Std W8"/>
              </a:rPr>
              <a:t>第</a:t>
            </a:r>
            <a:r>
              <a:rPr lang="en-US" altLang="ja-JP" dirty="0" smtClean="0">
                <a:latin typeface="+mn-ea"/>
                <a:cs typeface="ヒラギノ角ゴ Std W8"/>
              </a:rPr>
              <a:t>Ⅻ</a:t>
            </a:r>
            <a:r>
              <a:rPr lang="ja-JP" altLang="en-US" dirty="0" smtClean="0">
                <a:latin typeface="+mn-ea"/>
                <a:cs typeface="ヒラギノ角ゴ Std W8"/>
              </a:rPr>
              <a:t>会場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dirty="0"/>
              <a:t>１月</a:t>
            </a:r>
            <a:r>
              <a:rPr lang="ja-JP" altLang="en-US" dirty="0" smtClean="0"/>
              <a:t>１２日（土）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13</a:t>
            </a:r>
            <a:r>
              <a:rPr lang="ja-JP" altLang="en-US" dirty="0" smtClean="0"/>
              <a:t>：</a:t>
            </a:r>
            <a:r>
              <a:rPr lang="en-US" altLang="ja-JP" dirty="0" smtClean="0"/>
              <a:t>00</a:t>
            </a:r>
            <a:r>
              <a:rPr lang="ja-JP" altLang="en-US" dirty="0" smtClean="0"/>
              <a:t>～</a:t>
            </a:r>
            <a:r>
              <a:rPr lang="en-US" altLang="ja-JP" dirty="0" smtClean="0"/>
              <a:t>15</a:t>
            </a:r>
            <a:r>
              <a:rPr lang="ja-JP" altLang="en-US" dirty="0" smtClean="0"/>
              <a:t>：</a:t>
            </a:r>
            <a:r>
              <a:rPr lang="en-US" altLang="ja-JP" dirty="0" smtClean="0"/>
              <a:t>00</a:t>
            </a:r>
            <a:r>
              <a:rPr lang="ja-JP" altLang="en-US" dirty="0"/>
              <a:t>　 </a:t>
            </a:r>
            <a:r>
              <a:rPr lang="en-US" altLang="ja-JP" dirty="0" smtClean="0"/>
              <a:t>D1</a:t>
            </a:r>
            <a:r>
              <a:rPr lang="ja-JP" altLang="en-US" dirty="0"/>
              <a:t>　</a:t>
            </a:r>
            <a:r>
              <a:rPr lang="ja-JP" altLang="en-US" dirty="0" smtClean="0"/>
              <a:t>プリンティング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15</a:t>
            </a:r>
            <a:r>
              <a:rPr lang="ja-JP" altLang="en-US" dirty="0" smtClean="0"/>
              <a:t>：</a:t>
            </a:r>
            <a:r>
              <a:rPr lang="en-US" altLang="ja-JP" dirty="0" smtClean="0"/>
              <a:t>15</a:t>
            </a:r>
            <a:r>
              <a:rPr lang="ja-JP" altLang="en-US" dirty="0" smtClean="0"/>
              <a:t>～</a:t>
            </a:r>
            <a:r>
              <a:rPr lang="en-US" altLang="ja-JP" dirty="0" smtClean="0"/>
              <a:t>16</a:t>
            </a:r>
            <a:r>
              <a:rPr lang="ja-JP" altLang="en-US" dirty="0" smtClean="0"/>
              <a:t>：</a:t>
            </a:r>
            <a:r>
              <a:rPr lang="en-US" altLang="ja-JP" dirty="0" smtClean="0"/>
              <a:t>30</a:t>
            </a:r>
            <a:r>
              <a:rPr lang="ja-JP" altLang="en-US" dirty="0"/>
              <a:t>　 </a:t>
            </a:r>
            <a:r>
              <a:rPr lang="en-US" altLang="ja-JP" dirty="0" smtClean="0"/>
              <a:t>D2</a:t>
            </a:r>
            <a:r>
              <a:rPr lang="ja-JP" altLang="en-US" dirty="0" smtClean="0"/>
              <a:t>　熱加工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１月１３日</a:t>
            </a:r>
            <a:r>
              <a:rPr lang="ja-JP" altLang="en-US" dirty="0"/>
              <a:t>（日）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 9</a:t>
            </a:r>
            <a:r>
              <a:rPr lang="ja-JP" altLang="en-US" dirty="0" smtClean="0"/>
              <a:t>：</a:t>
            </a:r>
            <a:r>
              <a:rPr lang="en-US" altLang="ja-JP" dirty="0" smtClean="0"/>
              <a:t>00</a:t>
            </a:r>
            <a:r>
              <a:rPr lang="ja-JP" altLang="en-US" dirty="0" smtClean="0"/>
              <a:t>～</a:t>
            </a:r>
            <a:r>
              <a:rPr lang="en-US" altLang="ja-JP" dirty="0" smtClean="0"/>
              <a:t>10</a:t>
            </a:r>
            <a:r>
              <a:rPr lang="ja-JP" altLang="en-US" dirty="0" smtClean="0"/>
              <a:t>：</a:t>
            </a:r>
            <a:r>
              <a:rPr lang="en-US" altLang="ja-JP" dirty="0" smtClean="0"/>
              <a:t>30</a:t>
            </a:r>
            <a:r>
              <a:rPr lang="ja-JP" altLang="en-US" dirty="0" smtClean="0"/>
              <a:t>　　</a:t>
            </a:r>
            <a:r>
              <a:rPr lang="en-US" altLang="ja-JP" dirty="0" smtClean="0"/>
              <a:t>D5</a:t>
            </a:r>
            <a:r>
              <a:rPr lang="ja-JP" altLang="en-US" dirty="0" smtClean="0"/>
              <a:t>　生体材料１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10</a:t>
            </a:r>
            <a:r>
              <a:rPr lang="ja-JP" altLang="en-US" dirty="0" smtClean="0"/>
              <a:t>：</a:t>
            </a:r>
            <a:r>
              <a:rPr lang="en-US" altLang="ja-JP" dirty="0" smtClean="0"/>
              <a:t>45</a:t>
            </a:r>
            <a:r>
              <a:rPr lang="ja-JP" altLang="en-US" dirty="0" smtClean="0"/>
              <a:t>～</a:t>
            </a:r>
            <a:r>
              <a:rPr lang="en-US" altLang="ja-JP" dirty="0" smtClean="0"/>
              <a:t>12</a:t>
            </a:r>
            <a:r>
              <a:rPr lang="ja-JP" altLang="en-US" dirty="0" smtClean="0"/>
              <a:t>：</a:t>
            </a:r>
            <a:r>
              <a:rPr lang="en-US" altLang="ja-JP" dirty="0" smtClean="0"/>
              <a:t>15</a:t>
            </a:r>
            <a:r>
              <a:rPr lang="ja-JP" altLang="en-US" dirty="0" smtClean="0"/>
              <a:t>　  </a:t>
            </a:r>
            <a:r>
              <a:rPr lang="en-US" altLang="ja-JP" dirty="0" smtClean="0"/>
              <a:t>D6</a:t>
            </a:r>
            <a:r>
              <a:rPr lang="ja-JP" altLang="en-US" dirty="0" smtClean="0"/>
              <a:t>　生体材料２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 smtClean="0"/>
              <a:t>13</a:t>
            </a:r>
            <a:r>
              <a:rPr lang="ja-JP" altLang="en-US" dirty="0" smtClean="0"/>
              <a:t>：</a:t>
            </a:r>
            <a:r>
              <a:rPr lang="en-US" altLang="ja-JP" dirty="0" smtClean="0"/>
              <a:t>00</a:t>
            </a:r>
            <a:r>
              <a:rPr lang="ja-JP" altLang="en-US" dirty="0" smtClean="0"/>
              <a:t>～</a:t>
            </a:r>
            <a:r>
              <a:rPr lang="en-US" altLang="ja-JP" dirty="0" smtClean="0"/>
              <a:t>14</a:t>
            </a:r>
            <a:r>
              <a:rPr lang="ja-JP" altLang="en-US" dirty="0" smtClean="0"/>
              <a:t>：</a:t>
            </a:r>
            <a:r>
              <a:rPr lang="en-US" altLang="ja-JP" dirty="0" smtClean="0"/>
              <a:t>45</a:t>
            </a:r>
            <a:r>
              <a:rPr lang="ja-JP" altLang="en-US" dirty="0" smtClean="0"/>
              <a:t>　  </a:t>
            </a:r>
            <a:r>
              <a:rPr lang="en-US" altLang="ja-JP" dirty="0" smtClean="0"/>
              <a:t>D7    </a:t>
            </a:r>
            <a:r>
              <a:rPr lang="ja-JP" altLang="en-US" dirty="0" smtClean="0"/>
              <a:t>微細加工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951195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82964"/>
            <a:ext cx="7772400" cy="948677"/>
          </a:xfrm>
        </p:spPr>
        <p:txBody>
          <a:bodyPr/>
          <a:lstStyle/>
          <a:p>
            <a:r>
              <a:rPr lang="ja-JP" altLang="en-US" dirty="0" smtClean="0">
                <a:latin typeface="+mn-ea"/>
                <a:cs typeface="ヒラギノ角ゴ Std W8"/>
              </a:rPr>
              <a:t>第</a:t>
            </a:r>
            <a:r>
              <a:rPr lang="en-US" altLang="ja-JP" dirty="0" smtClean="0">
                <a:latin typeface="+mn-ea"/>
                <a:cs typeface="ヒラギノ角ゴ Std W8"/>
              </a:rPr>
              <a:t>Ⅻ</a:t>
            </a:r>
            <a:r>
              <a:rPr lang="ja-JP" altLang="en-US" dirty="0">
                <a:latin typeface="+mn-ea"/>
                <a:cs typeface="ヒラギノ角ゴ Std W8"/>
              </a:rPr>
              <a:t> </a:t>
            </a:r>
            <a:r>
              <a:rPr lang="ja-JP" altLang="en-US" dirty="0" smtClean="0">
                <a:latin typeface="+mn-ea"/>
                <a:cs typeface="ヒラギノ角ゴ Std W8"/>
              </a:rPr>
              <a:t>会場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78855" y="1276031"/>
            <a:ext cx="8192278" cy="5000483"/>
          </a:xfrm>
        </p:spPr>
        <p:txBody>
          <a:bodyPr/>
          <a:lstStyle/>
          <a:p>
            <a:pPr algn="l"/>
            <a:r>
              <a:rPr lang="ja-JP" altLang="en-US" dirty="0" smtClean="0">
                <a:solidFill>
                  <a:schemeClr val="tx1"/>
                </a:solidFill>
              </a:rPr>
              <a:t>１月１２日（土）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l"/>
            <a:r>
              <a:rPr kumimoji="1" lang="en-US" altLang="ja-JP" dirty="0" smtClean="0">
                <a:solidFill>
                  <a:schemeClr val="tx1"/>
                </a:solidFill>
              </a:rPr>
              <a:t>13</a:t>
            </a:r>
            <a:r>
              <a:rPr kumimoji="1" lang="ja-JP" altLang="en-US" dirty="0" smtClean="0">
                <a:solidFill>
                  <a:schemeClr val="tx1"/>
                </a:solidFill>
              </a:rPr>
              <a:t>：</a:t>
            </a:r>
            <a:r>
              <a:rPr lang="en-US" altLang="ja-JP" dirty="0" smtClean="0">
                <a:solidFill>
                  <a:schemeClr val="tx1"/>
                </a:solidFill>
              </a:rPr>
              <a:t>30</a:t>
            </a:r>
            <a:r>
              <a:rPr kumimoji="1" lang="ja-JP" altLang="en-US" dirty="0" smtClean="0">
                <a:solidFill>
                  <a:schemeClr val="tx1"/>
                </a:solidFill>
              </a:rPr>
              <a:t>～</a:t>
            </a:r>
            <a:r>
              <a:rPr kumimoji="1" lang="en-US" altLang="ja-JP" dirty="0" smtClean="0">
                <a:solidFill>
                  <a:schemeClr val="tx1"/>
                </a:solidFill>
              </a:rPr>
              <a:t>15</a:t>
            </a:r>
            <a:r>
              <a:rPr kumimoji="1" lang="ja-JP" altLang="en-US" dirty="0" smtClean="0">
                <a:solidFill>
                  <a:schemeClr val="tx1"/>
                </a:solidFill>
              </a:rPr>
              <a:t>：</a:t>
            </a:r>
            <a:r>
              <a:rPr kumimoji="1" lang="en-US" altLang="ja-JP" dirty="0" smtClean="0">
                <a:solidFill>
                  <a:schemeClr val="tx1"/>
                </a:solidFill>
              </a:rPr>
              <a:t>00</a:t>
            </a:r>
            <a:r>
              <a:rPr lang="ja-JP" altLang="en-US" dirty="0"/>
              <a:t>　 </a:t>
            </a:r>
            <a:r>
              <a:rPr kumimoji="1" lang="en-US" altLang="ja-JP" dirty="0" smtClean="0">
                <a:solidFill>
                  <a:schemeClr val="tx1"/>
                </a:solidFill>
              </a:rPr>
              <a:t>D3</a:t>
            </a:r>
            <a:r>
              <a:rPr kumimoji="1" lang="ja-JP" altLang="en-US" dirty="0" smtClean="0">
                <a:solidFill>
                  <a:schemeClr val="tx1"/>
                </a:solidFill>
              </a:rPr>
              <a:t>　</a:t>
            </a:r>
            <a:r>
              <a:rPr kumimoji="1" lang="ja-JP" altLang="en-US" dirty="0" smtClean="0">
                <a:solidFill>
                  <a:schemeClr val="tx1"/>
                </a:solidFill>
              </a:rPr>
              <a:t>  アブレーションプロセス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l"/>
            <a:r>
              <a:rPr kumimoji="1" lang="en-US" altLang="ja-JP" dirty="0" smtClean="0">
                <a:solidFill>
                  <a:schemeClr val="tx1"/>
                </a:solidFill>
              </a:rPr>
              <a:t>15</a:t>
            </a:r>
            <a:r>
              <a:rPr kumimoji="1" lang="ja-JP" altLang="en-US" dirty="0" smtClean="0">
                <a:solidFill>
                  <a:schemeClr val="tx1"/>
                </a:solidFill>
              </a:rPr>
              <a:t>：</a:t>
            </a:r>
            <a:r>
              <a:rPr kumimoji="1" lang="en-US" altLang="ja-JP" dirty="0" smtClean="0">
                <a:solidFill>
                  <a:schemeClr val="tx1"/>
                </a:solidFill>
              </a:rPr>
              <a:t>15</a:t>
            </a:r>
            <a:r>
              <a:rPr kumimoji="1" lang="ja-JP" altLang="en-US" dirty="0" smtClean="0">
                <a:solidFill>
                  <a:schemeClr val="tx1"/>
                </a:solidFill>
              </a:rPr>
              <a:t>～</a:t>
            </a:r>
            <a:r>
              <a:rPr kumimoji="1" lang="en-US" altLang="ja-JP" dirty="0" smtClean="0">
                <a:solidFill>
                  <a:schemeClr val="tx1"/>
                </a:solidFill>
              </a:rPr>
              <a:t>16</a:t>
            </a:r>
            <a:r>
              <a:rPr kumimoji="1" lang="ja-JP" altLang="en-US" dirty="0" smtClean="0">
                <a:solidFill>
                  <a:schemeClr val="tx1"/>
                </a:solidFill>
              </a:rPr>
              <a:t>：</a:t>
            </a:r>
            <a:r>
              <a:rPr kumimoji="1" lang="en-US" altLang="ja-JP" dirty="0" smtClean="0">
                <a:solidFill>
                  <a:schemeClr val="tx1"/>
                </a:solidFill>
              </a:rPr>
              <a:t>45</a:t>
            </a:r>
            <a:r>
              <a:rPr lang="ja-JP" altLang="en-US" dirty="0"/>
              <a:t>　 </a:t>
            </a:r>
            <a:r>
              <a:rPr kumimoji="1" lang="en-US" altLang="ja-JP" dirty="0" smtClean="0">
                <a:solidFill>
                  <a:schemeClr val="tx1"/>
                </a:solidFill>
              </a:rPr>
              <a:t>D4</a:t>
            </a:r>
            <a:r>
              <a:rPr kumimoji="1" lang="ja-JP" altLang="en-US" dirty="0" smtClean="0">
                <a:solidFill>
                  <a:schemeClr val="tx1"/>
                </a:solidFill>
              </a:rPr>
              <a:t>　</a:t>
            </a:r>
            <a:r>
              <a:rPr kumimoji="1" lang="ja-JP" altLang="en-US" dirty="0" smtClean="0">
                <a:solidFill>
                  <a:schemeClr val="tx1"/>
                </a:solidFill>
              </a:rPr>
              <a:t>  </a:t>
            </a:r>
            <a:r>
              <a:rPr lang="ja-JP" altLang="en-US" dirty="0" smtClean="0">
                <a:solidFill>
                  <a:schemeClr val="tx1"/>
                </a:solidFill>
              </a:rPr>
              <a:t>プロセス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l"/>
            <a:endParaRPr lang="en-US" altLang="ja-JP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</a:rPr>
              <a:t>１月１３日（日）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l"/>
            <a:r>
              <a:rPr kumimoji="1" lang="ja-JP" altLang="en-US" sz="2400" dirty="0" smtClean="0">
                <a:solidFill>
                  <a:schemeClr val="tx1"/>
                </a:solidFill>
              </a:rPr>
              <a:t>　</a:t>
            </a:r>
            <a:r>
              <a:rPr kumimoji="1" lang="en-US" altLang="ja-JP" dirty="0" smtClean="0">
                <a:solidFill>
                  <a:schemeClr val="tx1"/>
                </a:solidFill>
              </a:rPr>
              <a:t>9</a:t>
            </a:r>
            <a:r>
              <a:rPr kumimoji="1" lang="ja-JP" altLang="en-US" dirty="0" smtClean="0">
                <a:solidFill>
                  <a:schemeClr val="tx1"/>
                </a:solidFill>
              </a:rPr>
              <a:t>：</a:t>
            </a:r>
            <a:r>
              <a:rPr kumimoji="1" lang="en-US" altLang="ja-JP" dirty="0" smtClean="0">
                <a:solidFill>
                  <a:schemeClr val="tx1"/>
                </a:solidFill>
              </a:rPr>
              <a:t>15</a:t>
            </a:r>
            <a:r>
              <a:rPr kumimoji="1" lang="ja-JP" altLang="en-US" dirty="0" smtClean="0">
                <a:solidFill>
                  <a:schemeClr val="tx1"/>
                </a:solidFill>
              </a:rPr>
              <a:t>～</a:t>
            </a:r>
            <a:r>
              <a:rPr kumimoji="1" lang="en-US" altLang="ja-JP" dirty="0" smtClean="0">
                <a:solidFill>
                  <a:schemeClr val="tx1"/>
                </a:solidFill>
              </a:rPr>
              <a:t>10</a:t>
            </a:r>
            <a:r>
              <a:rPr kumimoji="1" lang="ja-JP" altLang="en-US" dirty="0" smtClean="0">
                <a:solidFill>
                  <a:schemeClr val="tx1"/>
                </a:solidFill>
              </a:rPr>
              <a:t>：</a:t>
            </a:r>
            <a:r>
              <a:rPr kumimoji="1" lang="en-US" altLang="ja-JP" dirty="0" smtClean="0">
                <a:solidFill>
                  <a:schemeClr val="tx1"/>
                </a:solidFill>
              </a:rPr>
              <a:t>30</a:t>
            </a:r>
            <a:r>
              <a:rPr lang="ja-JP" altLang="en-US" dirty="0"/>
              <a:t>　 </a:t>
            </a:r>
            <a:r>
              <a:rPr kumimoji="1" lang="en-US" altLang="ja-JP" dirty="0" smtClean="0">
                <a:solidFill>
                  <a:schemeClr val="tx1"/>
                </a:solidFill>
              </a:rPr>
              <a:t>D8</a:t>
            </a:r>
            <a:r>
              <a:rPr kumimoji="1" lang="ja-JP" altLang="en-US" dirty="0" smtClean="0">
                <a:solidFill>
                  <a:schemeClr val="tx1"/>
                </a:solidFill>
              </a:rPr>
              <a:t>　</a:t>
            </a:r>
            <a:r>
              <a:rPr kumimoji="1" lang="ja-JP" altLang="en-US" dirty="0" smtClean="0">
                <a:solidFill>
                  <a:schemeClr val="tx1"/>
                </a:solidFill>
              </a:rPr>
              <a:t>  表面</a:t>
            </a:r>
            <a:r>
              <a:rPr kumimoji="1" lang="ja-JP" altLang="en-US" dirty="0" smtClean="0">
                <a:solidFill>
                  <a:schemeClr val="tx1"/>
                </a:solidFill>
              </a:rPr>
              <a:t>処理</a:t>
            </a:r>
            <a:r>
              <a:rPr kumimoji="1" lang="en-US" altLang="ja-JP" dirty="0" smtClean="0">
                <a:solidFill>
                  <a:schemeClr val="tx1"/>
                </a:solidFill>
              </a:rPr>
              <a:t>1</a:t>
            </a:r>
          </a:p>
          <a:p>
            <a:pPr algn="l"/>
            <a:r>
              <a:rPr kumimoji="1" lang="en-US" altLang="ja-JP" dirty="0" smtClean="0">
                <a:solidFill>
                  <a:schemeClr val="tx1"/>
                </a:solidFill>
              </a:rPr>
              <a:t>10</a:t>
            </a:r>
            <a:r>
              <a:rPr kumimoji="1" lang="ja-JP" altLang="en-US" dirty="0" smtClean="0">
                <a:solidFill>
                  <a:schemeClr val="tx1"/>
                </a:solidFill>
              </a:rPr>
              <a:t>：</a:t>
            </a:r>
            <a:r>
              <a:rPr kumimoji="1" lang="en-US" altLang="ja-JP" dirty="0" smtClean="0">
                <a:solidFill>
                  <a:schemeClr val="tx1"/>
                </a:solidFill>
              </a:rPr>
              <a:t>45</a:t>
            </a:r>
            <a:r>
              <a:rPr kumimoji="1" lang="ja-JP" altLang="en-US" dirty="0" smtClean="0">
                <a:solidFill>
                  <a:schemeClr val="tx1"/>
                </a:solidFill>
              </a:rPr>
              <a:t>～</a:t>
            </a:r>
            <a:r>
              <a:rPr kumimoji="1" lang="en-US" altLang="ja-JP" dirty="0" smtClean="0">
                <a:solidFill>
                  <a:schemeClr val="tx1"/>
                </a:solidFill>
              </a:rPr>
              <a:t>11</a:t>
            </a:r>
            <a:r>
              <a:rPr kumimoji="1" lang="ja-JP" altLang="en-US" dirty="0" smtClean="0">
                <a:solidFill>
                  <a:schemeClr val="tx1"/>
                </a:solidFill>
              </a:rPr>
              <a:t>：</a:t>
            </a:r>
            <a:r>
              <a:rPr kumimoji="1" lang="en-US" altLang="ja-JP" dirty="0" smtClean="0">
                <a:solidFill>
                  <a:schemeClr val="tx1"/>
                </a:solidFill>
              </a:rPr>
              <a:t>45</a:t>
            </a:r>
            <a:r>
              <a:rPr lang="ja-JP" altLang="en-US" dirty="0"/>
              <a:t>　 </a:t>
            </a:r>
            <a:r>
              <a:rPr kumimoji="1" lang="en-US" altLang="ja-JP" dirty="0" smtClean="0">
                <a:solidFill>
                  <a:schemeClr val="tx1"/>
                </a:solidFill>
              </a:rPr>
              <a:t>D9</a:t>
            </a:r>
            <a:r>
              <a:rPr kumimoji="1" lang="ja-JP" altLang="en-US" dirty="0" smtClean="0">
                <a:solidFill>
                  <a:schemeClr val="tx1"/>
                </a:solidFill>
              </a:rPr>
              <a:t>　</a:t>
            </a:r>
            <a:r>
              <a:rPr kumimoji="1" lang="ja-JP" altLang="en-US" dirty="0" smtClean="0">
                <a:solidFill>
                  <a:schemeClr val="tx1"/>
                </a:solidFill>
              </a:rPr>
              <a:t>  表面</a:t>
            </a:r>
            <a:r>
              <a:rPr kumimoji="1" lang="ja-JP" altLang="en-US" dirty="0" smtClean="0">
                <a:solidFill>
                  <a:schemeClr val="tx1"/>
                </a:solidFill>
              </a:rPr>
              <a:t>処理</a:t>
            </a:r>
            <a:r>
              <a:rPr kumimoji="1" lang="en-US" altLang="ja-JP" dirty="0" smtClean="0">
                <a:solidFill>
                  <a:schemeClr val="tx1"/>
                </a:solidFill>
              </a:rPr>
              <a:t>2</a:t>
            </a:r>
          </a:p>
          <a:p>
            <a:pPr algn="l"/>
            <a:r>
              <a:rPr lang="en-US" altLang="ja-JP" dirty="0" smtClean="0">
                <a:solidFill>
                  <a:schemeClr val="tx1"/>
                </a:solidFill>
              </a:rPr>
              <a:t>13</a:t>
            </a:r>
            <a:r>
              <a:rPr lang="ja-JP" altLang="en-US" dirty="0" smtClean="0">
                <a:solidFill>
                  <a:schemeClr val="tx1"/>
                </a:solidFill>
              </a:rPr>
              <a:t>：</a:t>
            </a:r>
            <a:r>
              <a:rPr lang="en-US" altLang="ja-JP" dirty="0" smtClean="0">
                <a:solidFill>
                  <a:schemeClr val="tx1"/>
                </a:solidFill>
              </a:rPr>
              <a:t>00</a:t>
            </a:r>
            <a:r>
              <a:rPr lang="ja-JP" altLang="en-US" dirty="0" smtClean="0">
                <a:solidFill>
                  <a:schemeClr val="tx1"/>
                </a:solidFill>
              </a:rPr>
              <a:t>～</a:t>
            </a:r>
            <a:r>
              <a:rPr lang="en-US" altLang="ja-JP" dirty="0" smtClean="0">
                <a:solidFill>
                  <a:schemeClr val="tx1"/>
                </a:solidFill>
              </a:rPr>
              <a:t>14</a:t>
            </a:r>
            <a:r>
              <a:rPr lang="ja-JP" altLang="en-US" dirty="0" smtClean="0">
                <a:solidFill>
                  <a:schemeClr val="tx1"/>
                </a:solidFill>
              </a:rPr>
              <a:t>：</a:t>
            </a:r>
            <a:r>
              <a:rPr lang="en-US" altLang="ja-JP" dirty="0" smtClean="0">
                <a:solidFill>
                  <a:schemeClr val="tx1"/>
                </a:solidFill>
              </a:rPr>
              <a:t>45</a:t>
            </a:r>
            <a:r>
              <a:rPr lang="ja-JP" altLang="en-US" dirty="0"/>
              <a:t>　 </a:t>
            </a:r>
            <a:r>
              <a:rPr lang="en-US" altLang="ja-JP" dirty="0" smtClean="0">
                <a:solidFill>
                  <a:schemeClr val="tx1"/>
                </a:solidFill>
              </a:rPr>
              <a:t>D10</a:t>
            </a:r>
            <a:r>
              <a:rPr lang="ja-JP" altLang="en-US" dirty="0" smtClean="0">
                <a:solidFill>
                  <a:schemeClr val="tx1"/>
                </a:solidFill>
              </a:rPr>
              <a:t>　微粒子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4444538" y="577049"/>
            <a:ext cx="91951" cy="352425"/>
            <a:chOff x="4444538" y="577049"/>
            <a:chExt cx="91951" cy="352425"/>
          </a:xfrm>
        </p:grpSpPr>
        <p:cxnSp>
          <p:nvCxnSpPr>
            <p:cNvPr id="5" name="直線コネクタ 4"/>
            <p:cNvCxnSpPr/>
            <p:nvPr/>
          </p:nvCxnSpPr>
          <p:spPr>
            <a:xfrm>
              <a:off x="4447713" y="577049"/>
              <a:ext cx="88776" cy="0"/>
            </a:xfrm>
            <a:prstGeom prst="line">
              <a:avLst/>
            </a:prstGeom>
            <a:ln w="412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/>
            <p:cNvCxnSpPr/>
            <p:nvPr/>
          </p:nvCxnSpPr>
          <p:spPr>
            <a:xfrm>
              <a:off x="4444538" y="929474"/>
              <a:ext cx="88776" cy="0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コネクタ 6"/>
            <p:cNvCxnSpPr/>
            <p:nvPr/>
          </p:nvCxnSpPr>
          <p:spPr>
            <a:xfrm>
              <a:off x="4469938" y="577049"/>
              <a:ext cx="0" cy="352425"/>
            </a:xfrm>
            <a:prstGeom prst="line">
              <a:avLst/>
            </a:prstGeom>
            <a:ln w="412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44591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43259"/>
            <a:ext cx="8229600" cy="1143000"/>
          </a:xfrm>
        </p:spPr>
        <p:txBody>
          <a:bodyPr>
            <a:normAutofit/>
          </a:bodyPr>
          <a:lstStyle/>
          <a:p>
            <a:r>
              <a:rPr kumimoji="1" lang="en-US" altLang="ja-JP" dirty="0" smtClean="0">
                <a:latin typeface="+mn-ea"/>
                <a:ea typeface="+mn-ea"/>
                <a:cs typeface="ヒラギノ角ゴ Std W8"/>
              </a:rPr>
              <a:t>S</a:t>
            </a:r>
            <a:r>
              <a:rPr kumimoji="1" lang="ja-JP" altLang="en-US" dirty="0" smtClean="0">
                <a:latin typeface="+mn-ea"/>
                <a:ea typeface="+mn-ea"/>
                <a:cs typeface="ヒラギノ角ゴ Std W8"/>
              </a:rPr>
              <a:t>会場</a:t>
            </a:r>
            <a:endParaRPr kumimoji="1" lang="ja-JP" altLang="en-US" dirty="0">
              <a:latin typeface="+mn-ea"/>
              <a:ea typeface="+mn-ea"/>
              <a:cs typeface="ヒラギノ角ゴ Std W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9136" y="1277381"/>
            <a:ext cx="8935136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/>
              <a:t>1</a:t>
            </a:r>
            <a:r>
              <a:rPr lang="ja-JP" altLang="en-US" sz="3200" dirty="0"/>
              <a:t>月</a:t>
            </a:r>
            <a:r>
              <a:rPr lang="en-US" altLang="ja-JP" sz="3200" dirty="0" smtClean="0"/>
              <a:t>13</a:t>
            </a:r>
            <a:r>
              <a:rPr lang="ja-JP" altLang="en-US" sz="3200" dirty="0" smtClean="0"/>
              <a:t>日（日）</a:t>
            </a:r>
            <a:endParaRPr lang="en-US" altLang="ja-JP" sz="3200" dirty="0"/>
          </a:p>
          <a:p>
            <a:r>
              <a:rPr lang="en-US" altLang="ja-JP" sz="2400" dirty="0" smtClean="0"/>
              <a:t>10:00</a:t>
            </a:r>
            <a:r>
              <a:rPr lang="en-US" altLang="ja-JP" sz="2400" dirty="0" smtClean="0">
                <a:latin typeface="Times"/>
                <a:cs typeface="Times"/>
              </a:rPr>
              <a:t>~</a:t>
            </a:r>
            <a:r>
              <a:rPr lang="en-US" altLang="ja-JP" sz="2400" dirty="0" smtClean="0"/>
              <a:t>11:45	S5</a:t>
            </a:r>
            <a:r>
              <a:rPr lang="ja-JP" altLang="en-US" sz="2400" dirty="0" smtClean="0"/>
              <a:t>　</a:t>
            </a:r>
            <a:r>
              <a:rPr lang="en-US" altLang="ja-JP" sz="2400" dirty="0" smtClean="0"/>
              <a:t> </a:t>
            </a:r>
            <a:r>
              <a:rPr lang="en-US" altLang="ja-JP" sz="2400" dirty="0"/>
              <a:t>【</a:t>
            </a:r>
            <a:r>
              <a:rPr lang="ja-JP" altLang="en-US" sz="2400" dirty="0"/>
              <a:t>日本光学会</a:t>
            </a:r>
            <a:r>
              <a:rPr lang="ja-JP" altLang="en-US" sz="2400" dirty="0" smtClean="0"/>
              <a:t>ジョイントシンポジウム</a:t>
            </a:r>
            <a:r>
              <a:rPr lang="en-US" altLang="ja-JP" sz="2400" dirty="0" smtClean="0"/>
              <a:t>】</a:t>
            </a:r>
          </a:p>
          <a:p>
            <a:r>
              <a:rPr lang="en-US" altLang="ja-JP" sz="2400" dirty="0" smtClean="0"/>
              <a:t>				</a:t>
            </a:r>
            <a:r>
              <a:rPr lang="ja-JP" altLang="en-US" sz="2400" dirty="0" smtClean="0"/>
              <a:t>研究</a:t>
            </a:r>
            <a:r>
              <a:rPr lang="ja-JP" altLang="en-US" sz="2400" dirty="0"/>
              <a:t>開発・商品開発・</a:t>
            </a:r>
            <a:r>
              <a:rPr lang="ja-JP" altLang="en-US" sz="2400" dirty="0" smtClean="0"/>
              <a:t>市場</a:t>
            </a:r>
            <a:r>
              <a:rPr lang="ja-JP" altLang="en-US" sz="2400" dirty="0"/>
              <a:t>開拓で</a:t>
            </a:r>
            <a:r>
              <a:rPr lang="ja-JP" altLang="en-US" sz="2400" dirty="0" smtClean="0"/>
              <a:t>のダイバーシティー</a:t>
            </a:r>
            <a:endParaRPr lang="en-US" altLang="ja-JP" sz="2400" dirty="0"/>
          </a:p>
          <a:p>
            <a:r>
              <a:rPr lang="en-US" altLang="ja-JP" sz="2400" dirty="0" smtClean="0"/>
              <a:t>12:45</a:t>
            </a:r>
            <a:r>
              <a:rPr lang="en-US" altLang="ja-JP" sz="2400" dirty="0" smtClean="0">
                <a:latin typeface="Times"/>
                <a:cs typeface="Times"/>
              </a:rPr>
              <a:t>~</a:t>
            </a:r>
            <a:r>
              <a:rPr lang="en-US" altLang="ja-JP" sz="2400" dirty="0" smtClean="0"/>
              <a:t>14:30</a:t>
            </a:r>
            <a:r>
              <a:rPr lang="en-US" altLang="ja-JP" sz="2400" dirty="0"/>
              <a:t>	S5</a:t>
            </a:r>
            <a:r>
              <a:rPr lang="ja-JP" altLang="en-US" sz="2400" dirty="0"/>
              <a:t>　</a:t>
            </a:r>
            <a:r>
              <a:rPr lang="en-US" altLang="ja-JP" sz="2400" dirty="0"/>
              <a:t> 【</a:t>
            </a:r>
            <a:r>
              <a:rPr lang="ja-JP" altLang="en-US" sz="2400" dirty="0"/>
              <a:t>日本光学会ジョイントシンポジウム</a:t>
            </a:r>
            <a:r>
              <a:rPr lang="en-US" altLang="ja-JP" sz="2400" dirty="0"/>
              <a:t>】</a:t>
            </a:r>
          </a:p>
          <a:p>
            <a:r>
              <a:rPr lang="en-US" altLang="ja-JP" sz="2400" dirty="0"/>
              <a:t>				</a:t>
            </a:r>
            <a:r>
              <a:rPr lang="ja-JP" altLang="en-US" sz="2400" dirty="0"/>
              <a:t>研究開発・商品開発・市場開拓でのダイバーシティー</a:t>
            </a:r>
            <a:endParaRPr lang="en-US" altLang="ja-JP" sz="2400" dirty="0"/>
          </a:p>
          <a:p>
            <a:endParaRPr lang="en-US" altLang="ja-JP" sz="2400" dirty="0"/>
          </a:p>
          <a:p>
            <a:r>
              <a:rPr lang="en-US" altLang="ja-JP" sz="2400" dirty="0" smtClean="0"/>
              <a:t>15:00</a:t>
            </a:r>
            <a:r>
              <a:rPr lang="en-US" altLang="ja-JP" sz="2400" dirty="0" smtClean="0">
                <a:latin typeface="Times"/>
                <a:cs typeface="Times"/>
              </a:rPr>
              <a:t>~</a:t>
            </a:r>
            <a:r>
              <a:rPr lang="en-US" altLang="ja-JP" sz="2400" dirty="0" smtClean="0"/>
              <a:t>17:15	</a:t>
            </a:r>
            <a:r>
              <a:rPr lang="ja-JP" altLang="en-US" sz="2400" dirty="0" smtClean="0"/>
              <a:t>公開特別講演会</a:t>
            </a:r>
            <a:endParaRPr lang="en-US" altLang="ja-JP" sz="2400" dirty="0" smtClean="0"/>
          </a:p>
          <a:p>
            <a:r>
              <a:rPr lang="ja-JP" altLang="en-US" sz="2400" dirty="0" smtClean="0"/>
              <a:t>    </a:t>
            </a:r>
            <a:r>
              <a:rPr lang="ja-JP" altLang="en-US" sz="2400" dirty="0"/>
              <a:t>レーザー加工とモノづくり　～シートメタル加工の変遷と展望から</a:t>
            </a:r>
            <a:r>
              <a:rPr lang="ja-JP" altLang="en-US" sz="2400" dirty="0" smtClean="0"/>
              <a:t>～</a:t>
            </a:r>
            <a:endParaRPr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　　迫 </a:t>
            </a:r>
            <a:r>
              <a:rPr lang="ja-JP" altLang="en-US" sz="2400" dirty="0"/>
              <a:t>宏（株式会社アマダホールディングス）</a:t>
            </a:r>
          </a:p>
          <a:p>
            <a:r>
              <a:rPr lang="ja-JP" altLang="en-US" sz="2400" dirty="0"/>
              <a:t>    美術作品の保存修復における光学調査の</a:t>
            </a:r>
            <a:r>
              <a:rPr lang="ja-JP" altLang="en-US" sz="2400" dirty="0" smtClean="0"/>
              <a:t>射程</a:t>
            </a:r>
            <a:endParaRPr lang="en-US" altLang="ja-JP" sz="2400" dirty="0" smtClean="0"/>
          </a:p>
          <a:p>
            <a:r>
              <a:rPr lang="ja-JP" altLang="en-US" sz="2400" dirty="0"/>
              <a:t>　　～ヴィンセント</a:t>
            </a:r>
            <a:r>
              <a:rPr lang="ja-JP" altLang="en-US" sz="2400" dirty="0" smtClean="0"/>
              <a:t>・　ヴァン</a:t>
            </a:r>
            <a:r>
              <a:rPr lang="ja-JP" altLang="en-US" sz="2400" dirty="0"/>
              <a:t>・ゴッホの油画をめぐる新発見を中心に</a:t>
            </a:r>
            <a:r>
              <a:rPr lang="ja-JP" altLang="en-US" sz="2400" dirty="0" smtClean="0"/>
              <a:t>～</a:t>
            </a:r>
            <a:endParaRPr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　田口</a:t>
            </a:r>
            <a:r>
              <a:rPr lang="ja-JP" altLang="en-US" sz="2400" dirty="0"/>
              <a:t>かおり（東海大学）</a:t>
            </a:r>
          </a:p>
          <a:p>
            <a:r>
              <a:rPr lang="ja-JP" altLang="en-US" sz="2400" dirty="0"/>
              <a:t>    光学・精密・測定技術による社会への</a:t>
            </a:r>
            <a:r>
              <a:rPr lang="ja-JP" altLang="en-US" sz="2400" dirty="0" smtClean="0"/>
              <a:t>貢献</a:t>
            </a:r>
            <a:endParaRPr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　木村</a:t>
            </a:r>
            <a:r>
              <a:rPr lang="ja-JP" altLang="en-US" sz="2400" dirty="0"/>
              <a:t>俊一（株式会社</a:t>
            </a:r>
            <a:r>
              <a:rPr lang="ja-JP" altLang="en-US" sz="2400" dirty="0" smtClean="0"/>
              <a:t>ニコンインステック）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946366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43259"/>
            <a:ext cx="8229600" cy="1143000"/>
          </a:xfrm>
        </p:spPr>
        <p:txBody>
          <a:bodyPr>
            <a:normAutofit/>
          </a:bodyPr>
          <a:lstStyle/>
          <a:p>
            <a:r>
              <a:rPr kumimoji="1" lang="en-US" altLang="ja-JP" dirty="0" smtClean="0">
                <a:latin typeface="+mn-ea"/>
                <a:ea typeface="+mn-ea"/>
                <a:cs typeface="ヒラギノ角ゴ Std W8"/>
              </a:rPr>
              <a:t>S</a:t>
            </a:r>
            <a:r>
              <a:rPr kumimoji="1" lang="ja-JP" altLang="en-US" dirty="0" smtClean="0">
                <a:latin typeface="+mn-ea"/>
                <a:ea typeface="+mn-ea"/>
                <a:cs typeface="ヒラギノ角ゴ Std W8"/>
              </a:rPr>
              <a:t>会場</a:t>
            </a:r>
            <a:endParaRPr kumimoji="1" lang="ja-JP" altLang="en-US" dirty="0">
              <a:latin typeface="+mn-ea"/>
              <a:ea typeface="+mn-ea"/>
              <a:cs typeface="ヒラギノ角ゴ Std W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9136" y="1277381"/>
            <a:ext cx="893513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/>
              <a:t>1</a:t>
            </a:r>
            <a:r>
              <a:rPr lang="ja-JP" altLang="en-US" sz="3200" dirty="0"/>
              <a:t>月</a:t>
            </a:r>
            <a:r>
              <a:rPr lang="en-US" altLang="ja-JP" sz="3200" dirty="0" smtClean="0"/>
              <a:t>1</a:t>
            </a:r>
            <a:r>
              <a:rPr lang="en-US" altLang="ja-JP" sz="3200" dirty="0"/>
              <a:t>4</a:t>
            </a:r>
            <a:r>
              <a:rPr lang="ja-JP" altLang="en-US" sz="3200" dirty="0" smtClean="0"/>
              <a:t>日（月）</a:t>
            </a:r>
            <a:endParaRPr lang="en-US" altLang="ja-JP" sz="3200" dirty="0"/>
          </a:p>
          <a:p>
            <a:r>
              <a:rPr lang="en-US" altLang="ja-JP" sz="3200" dirty="0" smtClean="0"/>
              <a:t>9:00</a:t>
            </a:r>
            <a:r>
              <a:rPr lang="en-US" altLang="ja-JP" sz="3200" dirty="0" smtClean="0">
                <a:latin typeface="Times"/>
                <a:cs typeface="Times"/>
              </a:rPr>
              <a:t>~</a:t>
            </a:r>
            <a:r>
              <a:rPr lang="en-US" altLang="ja-JP" sz="3200" dirty="0" smtClean="0"/>
              <a:t>10:30</a:t>
            </a:r>
            <a:r>
              <a:rPr lang="en-US" altLang="ja-JP" sz="3200" dirty="0"/>
              <a:t>		</a:t>
            </a:r>
            <a:r>
              <a:rPr lang="en-US" altLang="ja-JP" sz="3200" dirty="0" smtClean="0"/>
              <a:t>S7</a:t>
            </a:r>
            <a:r>
              <a:rPr lang="ja-JP" altLang="en-US" sz="3200" dirty="0" smtClean="0"/>
              <a:t>　</a:t>
            </a:r>
            <a:r>
              <a:rPr lang="ja-JP" altLang="en-US" sz="3200" dirty="0"/>
              <a:t>スマートレーザー加工を</a:t>
            </a:r>
            <a:r>
              <a:rPr lang="ja-JP" altLang="en-US" sz="3200" dirty="0" smtClean="0"/>
              <a:t>牽引</a:t>
            </a:r>
            <a:endParaRPr lang="en-US" altLang="ja-JP" sz="3200" dirty="0" smtClean="0"/>
          </a:p>
          <a:p>
            <a:r>
              <a:rPr lang="en-US" altLang="ja-JP" sz="3200" dirty="0"/>
              <a:t>	</a:t>
            </a:r>
            <a:r>
              <a:rPr lang="en-US" altLang="ja-JP" sz="3200" dirty="0" smtClean="0"/>
              <a:t>						</a:t>
            </a:r>
            <a:r>
              <a:rPr lang="ja-JP" altLang="en-US" sz="3200" dirty="0" smtClean="0"/>
              <a:t>　する</a:t>
            </a:r>
            <a:r>
              <a:rPr lang="ja-JP" altLang="en-US" sz="3200" dirty="0"/>
              <a:t>光源・プロセス</a:t>
            </a:r>
            <a:r>
              <a:rPr lang="ja-JP" altLang="en-US" sz="3200" dirty="0" smtClean="0"/>
              <a:t>技術</a:t>
            </a:r>
            <a:endParaRPr lang="en-US" altLang="ja-JP" sz="3200" dirty="0" smtClean="0"/>
          </a:p>
          <a:p>
            <a:r>
              <a:rPr lang="en-US" altLang="ja-JP" sz="3200" dirty="0" smtClean="0"/>
              <a:t>10:45</a:t>
            </a:r>
            <a:r>
              <a:rPr lang="en-US" altLang="ja-JP" sz="3200" dirty="0" smtClean="0">
                <a:latin typeface="Times"/>
                <a:cs typeface="Times"/>
              </a:rPr>
              <a:t>~</a:t>
            </a:r>
            <a:r>
              <a:rPr lang="en-US" altLang="ja-JP" sz="3200" dirty="0" smtClean="0"/>
              <a:t>12:15</a:t>
            </a:r>
            <a:r>
              <a:rPr lang="en-US" altLang="ja-JP" sz="3200" dirty="0"/>
              <a:t>		S7</a:t>
            </a:r>
            <a:r>
              <a:rPr lang="ja-JP" altLang="en-US" sz="3200" dirty="0"/>
              <a:t>　スマートレーザー加工を牽引</a:t>
            </a:r>
            <a:endParaRPr lang="en-US" altLang="ja-JP" sz="3200" dirty="0"/>
          </a:p>
          <a:p>
            <a:r>
              <a:rPr lang="en-US" altLang="ja-JP" sz="3200" dirty="0"/>
              <a:t>						</a:t>
            </a:r>
            <a:r>
              <a:rPr lang="en-US" altLang="ja-JP" sz="3200" dirty="0" smtClean="0"/>
              <a:t>	</a:t>
            </a:r>
            <a:r>
              <a:rPr lang="ja-JP" altLang="en-US" sz="3200" dirty="0" smtClean="0"/>
              <a:t>　する</a:t>
            </a:r>
            <a:r>
              <a:rPr lang="ja-JP" altLang="en-US" sz="3200" dirty="0"/>
              <a:t>光源・プロセス</a:t>
            </a:r>
            <a:r>
              <a:rPr lang="ja-JP" altLang="en-US" sz="3200" dirty="0" smtClean="0"/>
              <a:t>技術</a:t>
            </a:r>
            <a:endParaRPr lang="en-US" altLang="ja-JP" sz="3200" dirty="0" smtClean="0"/>
          </a:p>
          <a:p>
            <a:endParaRPr lang="en-US" altLang="ja-JP" sz="3200" dirty="0"/>
          </a:p>
          <a:p>
            <a:r>
              <a:rPr lang="en-US" altLang="ja-JP" sz="3200" dirty="0" smtClean="0"/>
              <a:t>13:30</a:t>
            </a:r>
            <a:r>
              <a:rPr lang="en-US" altLang="ja-JP" sz="3200" dirty="0" smtClean="0">
                <a:latin typeface="Times"/>
                <a:cs typeface="Times"/>
              </a:rPr>
              <a:t>~</a:t>
            </a:r>
            <a:r>
              <a:rPr lang="en-US" altLang="ja-JP" sz="3200" dirty="0" smtClean="0"/>
              <a:t>15:00</a:t>
            </a:r>
            <a:r>
              <a:rPr lang="en-US" altLang="ja-JP" sz="3200" dirty="0"/>
              <a:t>		S7</a:t>
            </a:r>
            <a:r>
              <a:rPr lang="ja-JP" altLang="en-US" sz="3200" dirty="0"/>
              <a:t>　スマートレーザー加工を牽引</a:t>
            </a:r>
            <a:endParaRPr lang="en-US" altLang="ja-JP" sz="3200" dirty="0"/>
          </a:p>
          <a:p>
            <a:r>
              <a:rPr lang="en-US" altLang="ja-JP" sz="3200" dirty="0"/>
              <a:t>						</a:t>
            </a:r>
            <a:r>
              <a:rPr lang="en-US" altLang="ja-JP" sz="3200" dirty="0" smtClean="0"/>
              <a:t>	</a:t>
            </a:r>
            <a:r>
              <a:rPr lang="ja-JP" altLang="en-US" sz="3200" dirty="0" smtClean="0"/>
              <a:t>　する</a:t>
            </a:r>
            <a:r>
              <a:rPr lang="ja-JP" altLang="en-US" sz="3200" dirty="0"/>
              <a:t>光源・プロセス技術</a:t>
            </a:r>
            <a:endParaRPr lang="en-US" altLang="ja-JP" sz="3200" dirty="0"/>
          </a:p>
          <a:p>
            <a:r>
              <a:rPr lang="en-US" altLang="ja-JP" sz="3200" dirty="0" smtClean="0"/>
              <a:t>15:15</a:t>
            </a:r>
            <a:r>
              <a:rPr lang="en-US" altLang="ja-JP" sz="3200" dirty="0" smtClean="0">
                <a:latin typeface="Times"/>
                <a:cs typeface="Times"/>
              </a:rPr>
              <a:t>~</a:t>
            </a:r>
            <a:r>
              <a:rPr lang="en-US" altLang="ja-JP" sz="3200" dirty="0" smtClean="0"/>
              <a:t>16:45</a:t>
            </a:r>
            <a:r>
              <a:rPr lang="en-US" altLang="ja-JP" sz="3200" dirty="0"/>
              <a:t>		S7</a:t>
            </a:r>
            <a:r>
              <a:rPr lang="ja-JP" altLang="en-US" sz="3200" dirty="0"/>
              <a:t>　スマートレーザー加工を牽引</a:t>
            </a:r>
            <a:endParaRPr lang="en-US" altLang="ja-JP" sz="3200" dirty="0"/>
          </a:p>
          <a:p>
            <a:r>
              <a:rPr lang="en-US" altLang="ja-JP" sz="3200" dirty="0"/>
              <a:t>						</a:t>
            </a:r>
            <a:r>
              <a:rPr lang="en-US" altLang="ja-JP" sz="3200" dirty="0" smtClean="0"/>
              <a:t>	</a:t>
            </a:r>
            <a:r>
              <a:rPr lang="ja-JP" altLang="en-US" sz="3200" dirty="0" smtClean="0"/>
              <a:t>　する</a:t>
            </a:r>
            <a:r>
              <a:rPr lang="ja-JP" altLang="en-US" sz="3200" dirty="0"/>
              <a:t>光源・プロセス</a:t>
            </a:r>
            <a:r>
              <a:rPr lang="ja-JP" altLang="en-US" sz="3200" dirty="0" smtClean="0"/>
              <a:t>技術</a:t>
            </a:r>
            <a:endParaRPr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1051971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43259"/>
            <a:ext cx="8229600" cy="1143000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latin typeface="+mn-ea"/>
                <a:ea typeface="+mn-ea"/>
                <a:cs typeface="ヒラギノ角ゴ Std W8"/>
              </a:rPr>
              <a:t>第</a:t>
            </a:r>
            <a:r>
              <a:rPr kumimoji="1" lang="en-US" altLang="ja-JP" dirty="0" smtClean="0">
                <a:latin typeface="+mn-ea"/>
                <a:ea typeface="+mn-ea"/>
                <a:cs typeface="ヒラギノ角ゴ Std W8"/>
              </a:rPr>
              <a:t>Ⅰ</a:t>
            </a:r>
            <a:r>
              <a:rPr kumimoji="1" lang="ja-JP" altLang="en-US" dirty="0" smtClean="0">
                <a:latin typeface="+mn-ea"/>
                <a:ea typeface="+mn-ea"/>
                <a:cs typeface="ヒラギノ角ゴ Std W8"/>
              </a:rPr>
              <a:t>会場</a:t>
            </a:r>
            <a:endParaRPr kumimoji="1" lang="ja-JP" altLang="en-US" dirty="0">
              <a:latin typeface="+mn-ea"/>
              <a:ea typeface="+mn-ea"/>
              <a:cs typeface="ヒラギノ角ゴ Std W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9137" y="1277381"/>
            <a:ext cx="9044863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1</a:t>
            </a:r>
            <a:r>
              <a:rPr lang="ja-JP" altLang="en-US" sz="2800" dirty="0"/>
              <a:t>月</a:t>
            </a:r>
            <a:r>
              <a:rPr lang="en-US" altLang="ja-JP" sz="2800" dirty="0" smtClean="0"/>
              <a:t>13</a:t>
            </a:r>
            <a:r>
              <a:rPr lang="ja-JP" altLang="en-US" sz="2800" dirty="0" smtClean="0"/>
              <a:t>日（日）</a:t>
            </a:r>
            <a:endParaRPr lang="en-US" altLang="ja-JP" sz="2800" dirty="0"/>
          </a:p>
          <a:p>
            <a:r>
              <a:rPr lang="en-US" altLang="ja-JP" sz="2800" dirty="0" smtClean="0"/>
              <a:t>9:00</a:t>
            </a:r>
            <a:r>
              <a:rPr lang="en-US" altLang="ja-JP" sz="2800" dirty="0" smtClean="0">
                <a:latin typeface="Times"/>
                <a:cs typeface="Times"/>
              </a:rPr>
              <a:t>~</a:t>
            </a:r>
            <a:r>
              <a:rPr lang="en-US" altLang="ja-JP" sz="2800" dirty="0" smtClean="0"/>
              <a:t>10:30</a:t>
            </a:r>
            <a:r>
              <a:rPr lang="en-US" altLang="ja-JP" sz="2800" dirty="0"/>
              <a:t>		</a:t>
            </a:r>
            <a:r>
              <a:rPr lang="en-US" altLang="ja-JP" sz="2800" dirty="0" smtClean="0"/>
              <a:t>S12</a:t>
            </a:r>
            <a:r>
              <a:rPr lang="ja-JP" altLang="en-US" sz="2800" dirty="0" smtClean="0"/>
              <a:t>　ラマン</a:t>
            </a:r>
            <a:r>
              <a:rPr lang="ja-JP" altLang="en-US" sz="2800" dirty="0"/>
              <a:t>分光イメージング法</a:t>
            </a:r>
            <a:r>
              <a:rPr lang="ja-JP" altLang="en-US" sz="2800" dirty="0" smtClean="0"/>
              <a:t>の</a:t>
            </a:r>
            <a:r>
              <a:rPr lang="ja-JP" altLang="en-US" sz="2800" dirty="0"/>
              <a:t>最先端</a:t>
            </a:r>
            <a:endParaRPr lang="en-US" altLang="ja-JP" sz="2800" dirty="0" smtClean="0"/>
          </a:p>
          <a:p>
            <a:r>
              <a:rPr lang="en-US" altLang="ja-JP" sz="2800" dirty="0"/>
              <a:t>		</a:t>
            </a:r>
            <a:r>
              <a:rPr lang="en-US" altLang="ja-JP" sz="2800" dirty="0" smtClean="0"/>
              <a:t>				</a:t>
            </a:r>
            <a:r>
              <a:rPr lang="ja-JP" altLang="en-US" sz="2800" dirty="0"/>
              <a:t>　</a:t>
            </a:r>
            <a:r>
              <a:rPr lang="ja-JP" altLang="en-US" sz="2800" dirty="0" smtClean="0"/>
              <a:t>バイオ</a:t>
            </a:r>
            <a:r>
              <a:rPr lang="ja-JP" altLang="en-US" sz="2800" dirty="0"/>
              <a:t>・医学応用</a:t>
            </a:r>
            <a:endParaRPr lang="en-US" altLang="ja-JP" sz="2800" dirty="0"/>
          </a:p>
          <a:p>
            <a:r>
              <a:rPr lang="en-US" altLang="ja-JP" sz="2800" dirty="0" smtClean="0"/>
              <a:t>10:45</a:t>
            </a:r>
            <a:r>
              <a:rPr lang="en-US" altLang="ja-JP" sz="2800" dirty="0" smtClean="0">
                <a:latin typeface="Times"/>
                <a:cs typeface="Times"/>
              </a:rPr>
              <a:t>~</a:t>
            </a:r>
            <a:r>
              <a:rPr lang="en-US" altLang="ja-JP" sz="2800" dirty="0" smtClean="0"/>
              <a:t>12:15</a:t>
            </a:r>
            <a:r>
              <a:rPr lang="en-US" altLang="ja-JP" sz="2800" dirty="0"/>
              <a:t>	</a:t>
            </a:r>
            <a:r>
              <a:rPr lang="en-US" altLang="ja-JP" sz="2800" dirty="0" smtClean="0"/>
              <a:t>S12</a:t>
            </a:r>
            <a:r>
              <a:rPr lang="ja-JP" altLang="en-US" sz="2800" dirty="0"/>
              <a:t>　ラマン分光イメージング法の最先端</a:t>
            </a:r>
            <a:endParaRPr lang="en-US" altLang="ja-JP" sz="2800" dirty="0"/>
          </a:p>
          <a:p>
            <a:r>
              <a:rPr lang="en-US" altLang="ja-JP" sz="2800" dirty="0"/>
              <a:t>						</a:t>
            </a:r>
            <a:r>
              <a:rPr lang="ja-JP" altLang="en-US" sz="2800" dirty="0"/>
              <a:t>　バイオ・医学応用</a:t>
            </a:r>
            <a:endParaRPr lang="en-US" altLang="ja-JP" sz="2800" dirty="0"/>
          </a:p>
          <a:p>
            <a:r>
              <a:rPr lang="en-US" altLang="ja-JP" sz="2800" dirty="0" smtClean="0"/>
              <a:t>13:00</a:t>
            </a:r>
            <a:r>
              <a:rPr lang="en-US" altLang="ja-JP" sz="2800" dirty="0" smtClean="0">
                <a:latin typeface="Times"/>
                <a:cs typeface="Times"/>
              </a:rPr>
              <a:t>~</a:t>
            </a:r>
            <a:r>
              <a:rPr lang="en-US" altLang="ja-JP" sz="2800" dirty="0" smtClean="0"/>
              <a:t>14:45</a:t>
            </a:r>
            <a:r>
              <a:rPr lang="en-US" altLang="ja-JP" sz="2800" dirty="0"/>
              <a:t>	</a:t>
            </a:r>
            <a:r>
              <a:rPr lang="en-US" altLang="ja-JP" sz="2800" dirty="0" smtClean="0">
                <a:latin typeface="+mn-ea"/>
              </a:rPr>
              <a:t>I</a:t>
            </a:r>
            <a:r>
              <a:rPr lang="en-US" altLang="ja-JP" sz="2800" dirty="0" smtClean="0"/>
              <a:t>1</a:t>
            </a:r>
            <a:r>
              <a:rPr lang="ja-JP" altLang="en-US" sz="2800" dirty="0" smtClean="0"/>
              <a:t>　　ラマン分光</a:t>
            </a:r>
            <a:r>
              <a:rPr lang="ja-JP" altLang="en-US" sz="2800" dirty="0"/>
              <a:t>分析</a:t>
            </a:r>
            <a:r>
              <a:rPr lang="ja-JP" altLang="en-US" sz="2800" dirty="0" smtClean="0"/>
              <a:t>･イメージング</a:t>
            </a:r>
            <a:endParaRPr lang="en-US" altLang="ja-JP" sz="2800" dirty="0" smtClean="0"/>
          </a:p>
          <a:p>
            <a:endParaRPr kumimoji="1" lang="en-US" altLang="ja-JP" sz="2800" dirty="0"/>
          </a:p>
          <a:p>
            <a:r>
              <a:rPr lang="en-US" altLang="ja-JP" sz="2800" dirty="0"/>
              <a:t>1</a:t>
            </a:r>
            <a:r>
              <a:rPr lang="ja-JP" altLang="en-US" sz="2800" dirty="0"/>
              <a:t>月</a:t>
            </a:r>
            <a:r>
              <a:rPr lang="en-US" altLang="ja-JP" sz="2800" dirty="0" smtClean="0"/>
              <a:t>14</a:t>
            </a:r>
            <a:r>
              <a:rPr lang="ja-JP" altLang="en-US" sz="2800" dirty="0" smtClean="0"/>
              <a:t>日（月）</a:t>
            </a:r>
            <a:endParaRPr lang="en-US" altLang="ja-JP" sz="2800" dirty="0"/>
          </a:p>
          <a:p>
            <a:r>
              <a:rPr lang="en-US" altLang="ja-JP" sz="2800" dirty="0"/>
              <a:t>9:15</a:t>
            </a:r>
            <a:r>
              <a:rPr lang="en-US" altLang="ja-JP" sz="2800" dirty="0">
                <a:latin typeface="Times"/>
                <a:cs typeface="Times"/>
              </a:rPr>
              <a:t>~</a:t>
            </a:r>
            <a:r>
              <a:rPr lang="en-US" altLang="ja-JP" sz="2800" dirty="0"/>
              <a:t>10:30		</a:t>
            </a:r>
            <a:r>
              <a:rPr lang="en-US" altLang="ja-JP" sz="2800" dirty="0" smtClean="0"/>
              <a:t>S13</a:t>
            </a:r>
            <a:r>
              <a:rPr lang="ja-JP" altLang="en-US" sz="2800" dirty="0" smtClean="0"/>
              <a:t>　</a:t>
            </a:r>
            <a:r>
              <a:rPr lang="ja-JP" altLang="en-US" sz="2700" dirty="0" smtClean="0"/>
              <a:t>光・レーザー治療</a:t>
            </a:r>
            <a:r>
              <a:rPr lang="ja-JP" altLang="en-US" sz="2700" dirty="0"/>
              <a:t>の新展開：基礎と</a:t>
            </a:r>
            <a:r>
              <a:rPr lang="ja-JP" altLang="en-US" sz="2700" dirty="0" smtClean="0"/>
              <a:t>臨床</a:t>
            </a:r>
            <a:endParaRPr lang="en-US" altLang="ja-JP" sz="2700" dirty="0" smtClean="0"/>
          </a:p>
          <a:p>
            <a:r>
              <a:rPr lang="en-US" altLang="ja-JP" sz="2800" dirty="0" smtClean="0"/>
              <a:t>10:45</a:t>
            </a:r>
            <a:r>
              <a:rPr lang="en-US" altLang="ja-JP" sz="2800" dirty="0" smtClean="0">
                <a:latin typeface="Times"/>
                <a:cs typeface="Times"/>
              </a:rPr>
              <a:t>~</a:t>
            </a:r>
            <a:r>
              <a:rPr lang="en-US" altLang="ja-JP" sz="2800" dirty="0" smtClean="0"/>
              <a:t>12:15</a:t>
            </a:r>
            <a:r>
              <a:rPr lang="en-US" altLang="ja-JP" sz="2800" dirty="0"/>
              <a:t>	S13</a:t>
            </a:r>
            <a:r>
              <a:rPr lang="ja-JP" altLang="en-US" sz="2800" dirty="0"/>
              <a:t>　</a:t>
            </a:r>
            <a:r>
              <a:rPr lang="ja-JP" altLang="en-US" sz="2700" dirty="0"/>
              <a:t>光・レーザー治療の新展開：基礎と臨床</a:t>
            </a:r>
            <a:endParaRPr lang="en-US" altLang="ja-JP" sz="2700" dirty="0"/>
          </a:p>
          <a:p>
            <a:r>
              <a:rPr lang="en-US" altLang="ja-JP" sz="2800" dirty="0" smtClean="0"/>
              <a:t>13:30</a:t>
            </a:r>
            <a:r>
              <a:rPr lang="en-US" altLang="ja-JP" sz="2800" dirty="0" smtClean="0">
                <a:latin typeface="Times"/>
                <a:cs typeface="Times"/>
              </a:rPr>
              <a:t>~</a:t>
            </a:r>
            <a:r>
              <a:rPr lang="en-US" altLang="ja-JP" sz="2800" dirty="0" smtClean="0"/>
              <a:t>15:00</a:t>
            </a:r>
            <a:r>
              <a:rPr lang="en-US" altLang="ja-JP" sz="3200" dirty="0"/>
              <a:t>	</a:t>
            </a:r>
            <a:r>
              <a:rPr lang="en-US" altLang="ja-JP" sz="3200" dirty="0" smtClean="0"/>
              <a:t>S14</a:t>
            </a:r>
            <a:r>
              <a:rPr lang="ja-JP" altLang="en-US" sz="3200" dirty="0"/>
              <a:t>　</a:t>
            </a:r>
            <a:r>
              <a:rPr lang="ja-JP" altLang="en-US" sz="2800" dirty="0"/>
              <a:t>光音響イメージング技術の新展開</a:t>
            </a:r>
            <a:endParaRPr lang="en-US" altLang="ja-JP" sz="2800" dirty="0"/>
          </a:p>
          <a:p>
            <a:r>
              <a:rPr lang="en-US" altLang="ja-JP" sz="2800" dirty="0" smtClean="0"/>
              <a:t>15:15</a:t>
            </a:r>
            <a:r>
              <a:rPr lang="en-US" altLang="ja-JP" sz="2800" dirty="0" smtClean="0">
                <a:latin typeface="Times"/>
                <a:cs typeface="Times"/>
              </a:rPr>
              <a:t>~</a:t>
            </a:r>
            <a:r>
              <a:rPr lang="en-US" altLang="ja-JP" sz="2800" dirty="0" smtClean="0"/>
              <a:t>16:15</a:t>
            </a:r>
            <a:r>
              <a:rPr lang="en-US" altLang="ja-JP" sz="2800" dirty="0"/>
              <a:t>	</a:t>
            </a:r>
            <a:r>
              <a:rPr lang="en-US" altLang="ja-JP" sz="3200" dirty="0"/>
              <a:t>S14</a:t>
            </a:r>
            <a:r>
              <a:rPr lang="ja-JP" altLang="en-US" sz="3200" dirty="0"/>
              <a:t>　</a:t>
            </a:r>
            <a:r>
              <a:rPr lang="ja-JP" altLang="en-US" sz="2800" dirty="0"/>
              <a:t>光音響イメージング技術の</a:t>
            </a:r>
            <a:r>
              <a:rPr lang="ja-JP" altLang="en-US" sz="2800" dirty="0" smtClean="0"/>
              <a:t>新展開</a:t>
            </a: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1562777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79222"/>
            <a:ext cx="8229600" cy="1143000"/>
          </a:xfrm>
        </p:spPr>
        <p:txBody>
          <a:bodyPr/>
          <a:lstStyle/>
          <a:p>
            <a:r>
              <a:rPr kumimoji="1" lang="ja-JP" altLang="en-US" dirty="0" smtClean="0"/>
              <a:t>第</a:t>
            </a:r>
            <a:r>
              <a:rPr lang="en-US" altLang="ja-JP" dirty="0"/>
              <a:t>Ⅱ</a:t>
            </a:r>
            <a:r>
              <a:rPr kumimoji="1" lang="ja-JP" altLang="en-US" dirty="0" smtClean="0"/>
              <a:t>会場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7464" y="1277832"/>
            <a:ext cx="8945218" cy="553577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月</a:t>
            </a:r>
            <a:r>
              <a:rPr kumimoji="1" lang="en-US" altLang="ja-JP" dirty="0" smtClean="0"/>
              <a:t>13</a:t>
            </a:r>
            <a:r>
              <a:rPr kumimoji="1" lang="ja-JP" altLang="en-US" dirty="0" smtClean="0"/>
              <a:t>日（日）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en-US" altLang="ja-JP" dirty="0" smtClean="0"/>
              <a:t>9:15</a:t>
            </a:r>
            <a:r>
              <a:rPr kumimoji="1" lang="ja-JP" altLang="en-US" dirty="0" smtClean="0"/>
              <a:t>～</a:t>
            </a:r>
            <a:r>
              <a:rPr kumimoji="1" lang="en-US" altLang="ja-JP" dirty="0" smtClean="0">
                <a:cs typeface="Times New Roman" panose="02020603050405020304" pitchFamily="18" charset="0"/>
              </a:rPr>
              <a:t>10:30</a:t>
            </a:r>
            <a:r>
              <a:rPr kumimoji="1" lang="ja-JP" altLang="en-US" dirty="0" smtClean="0">
                <a:cs typeface="Times New Roman" panose="02020603050405020304" pitchFamily="18" charset="0"/>
              </a:rPr>
              <a:t>　　</a:t>
            </a:r>
            <a:r>
              <a:rPr kumimoji="1" lang="en-US" altLang="ja-JP" dirty="0" smtClean="0">
                <a:cs typeface="Times New Roman" panose="02020603050405020304" pitchFamily="18" charset="0"/>
              </a:rPr>
              <a:t>G1</a:t>
            </a:r>
            <a:r>
              <a:rPr kumimoji="1" lang="ja-JP" altLang="en-US" dirty="0" smtClean="0">
                <a:cs typeface="Times New Roman" panose="02020603050405020304" pitchFamily="18" charset="0"/>
              </a:rPr>
              <a:t>　光通信</a:t>
            </a:r>
            <a:r>
              <a:rPr kumimoji="1" lang="en-US" altLang="ja-JP" dirty="0" smtClean="0">
                <a:cs typeface="Times New Roman" panose="02020603050405020304" pitchFamily="18" charset="0"/>
              </a:rPr>
              <a:t>1</a:t>
            </a:r>
          </a:p>
          <a:p>
            <a:pPr marL="0" indent="0">
              <a:buNone/>
            </a:pPr>
            <a:r>
              <a:rPr lang="en-US" altLang="ja-JP" dirty="0" smtClean="0">
                <a:cs typeface="Times New Roman" panose="02020603050405020304" pitchFamily="18" charset="0"/>
              </a:rPr>
              <a:t>10:45</a:t>
            </a:r>
            <a:r>
              <a:rPr lang="ja-JP" altLang="en-US" dirty="0" smtClean="0">
                <a:cs typeface="Times New Roman" panose="02020603050405020304" pitchFamily="18" charset="0"/>
              </a:rPr>
              <a:t>～</a:t>
            </a:r>
            <a:r>
              <a:rPr lang="en-US" altLang="ja-JP" dirty="0" smtClean="0">
                <a:cs typeface="Times New Roman" panose="02020603050405020304" pitchFamily="18" charset="0"/>
              </a:rPr>
              <a:t>12:00</a:t>
            </a:r>
            <a:r>
              <a:rPr lang="ja-JP" altLang="en-US" dirty="0" smtClean="0">
                <a:cs typeface="Times New Roman" panose="02020603050405020304" pitchFamily="18" charset="0"/>
              </a:rPr>
              <a:t>　</a:t>
            </a:r>
            <a:r>
              <a:rPr lang="ja-JP" altLang="en-US" sz="2400" dirty="0" smtClean="0">
                <a:cs typeface="Times New Roman" panose="02020603050405020304" pitchFamily="18" charset="0"/>
              </a:rPr>
              <a:t> </a:t>
            </a:r>
            <a:r>
              <a:rPr lang="en-US" altLang="ja-JP" dirty="0" smtClean="0">
                <a:cs typeface="Times New Roman" panose="02020603050405020304" pitchFamily="18" charset="0"/>
              </a:rPr>
              <a:t>G2</a:t>
            </a:r>
            <a:r>
              <a:rPr lang="ja-JP" altLang="en-US" dirty="0" smtClean="0">
                <a:cs typeface="Times New Roman" panose="02020603050405020304" pitchFamily="18" charset="0"/>
              </a:rPr>
              <a:t>　光通信</a:t>
            </a:r>
            <a:r>
              <a:rPr lang="en-US" altLang="ja-JP" dirty="0" smtClean="0">
                <a:cs typeface="Times New Roman" panose="02020603050405020304" pitchFamily="18" charset="0"/>
              </a:rPr>
              <a:t>2</a:t>
            </a:r>
          </a:p>
          <a:p>
            <a:pPr marL="0" indent="0">
              <a:buNone/>
            </a:pPr>
            <a:r>
              <a:rPr kumimoji="1" lang="en-US" altLang="ja-JP" dirty="0" smtClean="0">
                <a:cs typeface="Times New Roman" panose="02020603050405020304" pitchFamily="18" charset="0"/>
              </a:rPr>
              <a:t>13:15</a:t>
            </a:r>
            <a:r>
              <a:rPr kumimoji="1" lang="ja-JP" altLang="en-US" dirty="0" smtClean="0">
                <a:cs typeface="Times New Roman" panose="02020603050405020304" pitchFamily="18" charset="0"/>
              </a:rPr>
              <a:t>～</a:t>
            </a:r>
            <a:r>
              <a:rPr kumimoji="1" lang="en-US" altLang="ja-JP" dirty="0" smtClean="0">
                <a:cs typeface="Times New Roman" panose="02020603050405020304" pitchFamily="18" charset="0"/>
              </a:rPr>
              <a:t>14:30</a:t>
            </a:r>
            <a:r>
              <a:rPr kumimoji="1" lang="ja-JP" altLang="en-US" dirty="0" smtClean="0">
                <a:cs typeface="Times New Roman" panose="02020603050405020304" pitchFamily="18" charset="0"/>
              </a:rPr>
              <a:t>　</a:t>
            </a:r>
            <a:r>
              <a:rPr kumimoji="1" lang="ja-JP" altLang="en-US" sz="2400" dirty="0" smtClean="0">
                <a:cs typeface="Times New Roman" panose="02020603050405020304" pitchFamily="18" charset="0"/>
              </a:rPr>
              <a:t> </a:t>
            </a:r>
            <a:r>
              <a:rPr kumimoji="1" lang="en-US" altLang="ja-JP" dirty="0" smtClean="0">
                <a:cs typeface="Times New Roman" panose="02020603050405020304" pitchFamily="18" charset="0"/>
              </a:rPr>
              <a:t>G3</a:t>
            </a:r>
            <a:r>
              <a:rPr kumimoji="1" lang="ja-JP" altLang="en-US" dirty="0" smtClean="0">
                <a:cs typeface="Times New Roman" panose="02020603050405020304" pitchFamily="18" charset="0"/>
              </a:rPr>
              <a:t>　光通信デバイス</a:t>
            </a:r>
            <a:endParaRPr kumimoji="1" lang="en-US" altLang="ja-JP" dirty="0" smtClean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36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kumimoji="1" lang="en-US" altLang="ja-JP" dirty="0" smtClean="0">
                <a:cs typeface="Times New Roman" panose="02020603050405020304" pitchFamily="18" charset="0"/>
              </a:rPr>
              <a:t>1</a:t>
            </a:r>
            <a:r>
              <a:rPr kumimoji="1" lang="ja-JP" altLang="en-US" dirty="0" smtClean="0">
                <a:cs typeface="Times New Roman" panose="02020603050405020304" pitchFamily="18" charset="0"/>
              </a:rPr>
              <a:t>月</a:t>
            </a:r>
            <a:r>
              <a:rPr kumimoji="1" lang="en-US" altLang="ja-JP" dirty="0" smtClean="0">
                <a:cs typeface="Times New Roman" panose="02020603050405020304" pitchFamily="18" charset="0"/>
              </a:rPr>
              <a:t>14</a:t>
            </a:r>
            <a:r>
              <a:rPr kumimoji="1" lang="ja-JP" altLang="en-US" dirty="0" smtClean="0">
                <a:cs typeface="Times New Roman" panose="02020603050405020304" pitchFamily="18" charset="0"/>
              </a:rPr>
              <a:t>日（月）</a:t>
            </a:r>
            <a:endParaRPr kumimoji="1" lang="en-US" altLang="ja-JP" dirty="0" smtClean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ja-JP" dirty="0" smtClean="0">
                <a:cs typeface="Times New Roman" panose="02020603050405020304" pitchFamily="18" charset="0"/>
              </a:rPr>
              <a:t>9:00</a:t>
            </a:r>
            <a:r>
              <a:rPr lang="ja-JP" altLang="en-US" dirty="0" smtClean="0">
                <a:cs typeface="Times New Roman" panose="02020603050405020304" pitchFamily="18" charset="0"/>
              </a:rPr>
              <a:t>～</a:t>
            </a:r>
            <a:r>
              <a:rPr lang="en-US" altLang="ja-JP" dirty="0" smtClean="0">
                <a:cs typeface="Times New Roman" panose="02020603050405020304" pitchFamily="18" charset="0"/>
              </a:rPr>
              <a:t>10:30</a:t>
            </a:r>
            <a:r>
              <a:rPr lang="ja-JP" altLang="en-US" dirty="0" smtClean="0">
                <a:cs typeface="Times New Roman" panose="02020603050405020304" pitchFamily="18" charset="0"/>
              </a:rPr>
              <a:t>　　</a:t>
            </a:r>
            <a:r>
              <a:rPr lang="en-US" altLang="ja-JP" dirty="0">
                <a:latin typeface="+mn-ea"/>
              </a:rPr>
              <a:t>I</a:t>
            </a:r>
            <a:r>
              <a:rPr lang="en-US" altLang="ja-JP" dirty="0" smtClean="0">
                <a:cs typeface="Times New Roman" panose="02020603050405020304" pitchFamily="18" charset="0"/>
              </a:rPr>
              <a:t>2</a:t>
            </a:r>
            <a:r>
              <a:rPr lang="ja-JP" altLang="en-US" dirty="0" smtClean="0">
                <a:cs typeface="Times New Roman" panose="02020603050405020304" pitchFamily="18" charset="0"/>
              </a:rPr>
              <a:t>　医用デバイス・システム</a:t>
            </a:r>
            <a:endParaRPr lang="en-US" altLang="ja-JP" dirty="0" smtClean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kumimoji="1" lang="en-US" altLang="ja-JP" dirty="0" smtClean="0">
                <a:cs typeface="Times New Roman" panose="02020603050405020304" pitchFamily="18" charset="0"/>
              </a:rPr>
              <a:t>10:45</a:t>
            </a:r>
            <a:r>
              <a:rPr kumimoji="1" lang="ja-JP" altLang="en-US" dirty="0" smtClean="0">
                <a:cs typeface="Times New Roman" panose="02020603050405020304" pitchFamily="18" charset="0"/>
              </a:rPr>
              <a:t>～</a:t>
            </a:r>
            <a:r>
              <a:rPr kumimoji="1" lang="en-US" altLang="ja-JP" dirty="0" smtClean="0">
                <a:cs typeface="Times New Roman" panose="02020603050405020304" pitchFamily="18" charset="0"/>
              </a:rPr>
              <a:t>12:15</a:t>
            </a:r>
            <a:r>
              <a:rPr kumimoji="1" lang="ja-JP" altLang="en-US" dirty="0" smtClean="0">
                <a:cs typeface="Times New Roman" panose="02020603050405020304" pitchFamily="18" charset="0"/>
              </a:rPr>
              <a:t>　</a:t>
            </a:r>
            <a:r>
              <a:rPr kumimoji="1" lang="ja-JP" altLang="en-US" sz="2800" dirty="0" smtClean="0">
                <a:cs typeface="Times New Roman" panose="02020603050405020304" pitchFamily="18" charset="0"/>
              </a:rPr>
              <a:t> </a:t>
            </a:r>
            <a:r>
              <a:rPr lang="en-US" altLang="ja-JP" dirty="0">
                <a:latin typeface="+mn-ea"/>
              </a:rPr>
              <a:t>I</a:t>
            </a:r>
            <a:r>
              <a:rPr kumimoji="1" lang="en-US" altLang="ja-JP" dirty="0" smtClean="0">
                <a:cs typeface="Times New Roman" panose="02020603050405020304" pitchFamily="18" charset="0"/>
              </a:rPr>
              <a:t>3</a:t>
            </a:r>
            <a:r>
              <a:rPr kumimoji="1" lang="ja-JP" altLang="en-US" dirty="0" smtClean="0">
                <a:cs typeface="Times New Roman" panose="02020603050405020304" pitchFamily="18" charset="0"/>
              </a:rPr>
              <a:t>　</a:t>
            </a:r>
            <a:r>
              <a:rPr kumimoji="1" lang="en-US" altLang="ja-JP" dirty="0" smtClean="0">
                <a:cs typeface="Times New Roman" panose="02020603050405020304" pitchFamily="18" charset="0"/>
              </a:rPr>
              <a:t>OCT</a:t>
            </a:r>
            <a:r>
              <a:rPr kumimoji="1" lang="ja-JP" altLang="en-US" dirty="0" smtClean="0">
                <a:cs typeface="Times New Roman" panose="02020603050405020304" pitchFamily="18" charset="0"/>
              </a:rPr>
              <a:t>・光音響イメージング</a:t>
            </a:r>
            <a:endParaRPr kumimoji="1" lang="en-US" altLang="ja-JP" dirty="0" smtClean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kumimoji="1" lang="en-US" altLang="ja-JP" dirty="0" smtClean="0">
                <a:cs typeface="Times New Roman" panose="02020603050405020304" pitchFamily="18" charset="0"/>
              </a:rPr>
              <a:t>13:00</a:t>
            </a:r>
            <a:r>
              <a:rPr kumimoji="1" lang="ja-JP" altLang="en-US" dirty="0" smtClean="0">
                <a:cs typeface="Times New Roman" panose="02020603050405020304" pitchFamily="18" charset="0"/>
              </a:rPr>
              <a:t>～</a:t>
            </a:r>
            <a:r>
              <a:rPr kumimoji="1" lang="en-US" altLang="ja-JP" dirty="0" smtClean="0">
                <a:cs typeface="Times New Roman" panose="02020603050405020304" pitchFamily="18" charset="0"/>
              </a:rPr>
              <a:t>15:15</a:t>
            </a:r>
            <a:r>
              <a:rPr kumimoji="1" lang="ja-JP" altLang="en-US" dirty="0" smtClean="0">
                <a:cs typeface="Times New Roman" panose="02020603050405020304" pitchFamily="18" charset="0"/>
              </a:rPr>
              <a:t>　</a:t>
            </a:r>
            <a:r>
              <a:rPr kumimoji="1" lang="ja-JP" altLang="en-US" sz="2800" dirty="0" smtClean="0">
                <a:cs typeface="Times New Roman" panose="02020603050405020304" pitchFamily="18" charset="0"/>
              </a:rPr>
              <a:t> </a:t>
            </a:r>
            <a:r>
              <a:rPr lang="en-US" altLang="ja-JP" dirty="0">
                <a:latin typeface="+mn-ea"/>
              </a:rPr>
              <a:t>I</a:t>
            </a:r>
            <a:r>
              <a:rPr kumimoji="1" lang="en-US" altLang="ja-JP" dirty="0" smtClean="0">
                <a:cs typeface="Times New Roman" panose="02020603050405020304" pitchFamily="18" charset="0"/>
              </a:rPr>
              <a:t>4</a:t>
            </a:r>
            <a:r>
              <a:rPr kumimoji="1" lang="ja-JP" altLang="en-US" dirty="0" smtClean="0">
                <a:cs typeface="Times New Roman" panose="02020603050405020304" pitchFamily="18" charset="0"/>
              </a:rPr>
              <a:t>　レーザー治療・細胞操作</a:t>
            </a:r>
            <a:endParaRPr kumimoji="1" lang="en-US" altLang="ja-JP" dirty="0" smtClean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ja-JP" dirty="0" smtClean="0">
                <a:cs typeface="Times New Roman" panose="02020603050405020304" pitchFamily="18" charset="0"/>
              </a:rPr>
              <a:t>15:30</a:t>
            </a:r>
            <a:r>
              <a:rPr lang="ja-JP" altLang="en-US" dirty="0" smtClean="0">
                <a:cs typeface="Times New Roman" panose="02020603050405020304" pitchFamily="18" charset="0"/>
              </a:rPr>
              <a:t>～</a:t>
            </a:r>
            <a:r>
              <a:rPr lang="en-US" altLang="ja-JP" dirty="0" smtClean="0">
                <a:cs typeface="Times New Roman" panose="02020603050405020304" pitchFamily="18" charset="0"/>
              </a:rPr>
              <a:t>17:30</a:t>
            </a:r>
            <a:r>
              <a:rPr lang="ja-JP" altLang="en-US" dirty="0" smtClean="0">
                <a:cs typeface="Times New Roman" panose="02020603050405020304" pitchFamily="18" charset="0"/>
              </a:rPr>
              <a:t>　</a:t>
            </a:r>
            <a:r>
              <a:rPr lang="ja-JP" altLang="en-US" sz="2800" dirty="0" smtClean="0">
                <a:cs typeface="Times New Roman" panose="02020603050405020304" pitchFamily="18" charset="0"/>
              </a:rPr>
              <a:t> </a:t>
            </a:r>
            <a:r>
              <a:rPr lang="en-US" altLang="ja-JP" dirty="0">
                <a:latin typeface="+mn-ea"/>
              </a:rPr>
              <a:t>I</a:t>
            </a:r>
            <a:r>
              <a:rPr lang="en-US" altLang="ja-JP" dirty="0" smtClean="0">
                <a:cs typeface="Times New Roman" panose="02020603050405020304" pitchFamily="18" charset="0"/>
              </a:rPr>
              <a:t>5</a:t>
            </a:r>
            <a:r>
              <a:rPr lang="ja-JP" altLang="en-US" dirty="0" smtClean="0">
                <a:cs typeface="Times New Roman" panose="02020603050405020304" pitchFamily="18" charset="0"/>
              </a:rPr>
              <a:t>　機能・診断イメージング</a:t>
            </a:r>
            <a:endParaRPr kumimoji="1" lang="en-US" altLang="ja-JP" sz="3600" dirty="0" smtClean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kumimoji="1" lang="ja-JP" altLang="en-US" sz="2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687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87174"/>
            <a:ext cx="8229600" cy="1143000"/>
          </a:xfrm>
        </p:spPr>
        <p:txBody>
          <a:bodyPr/>
          <a:lstStyle/>
          <a:p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Ⅲ</a:t>
            </a:r>
            <a:r>
              <a:rPr kumimoji="1" lang="ja-JP" altLang="en-US" dirty="0" smtClean="0"/>
              <a:t>会場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66977" y="1276906"/>
            <a:ext cx="8881607" cy="55278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en-US" altLang="ja-JP" sz="2800" dirty="0" smtClean="0"/>
              <a:t>1</a:t>
            </a:r>
            <a:r>
              <a:rPr kumimoji="1" lang="ja-JP" altLang="en-US" sz="2800" dirty="0" smtClean="0"/>
              <a:t>月</a:t>
            </a:r>
            <a:r>
              <a:rPr kumimoji="1" lang="en-US" altLang="ja-JP" sz="2800" dirty="0" smtClean="0"/>
              <a:t>13</a:t>
            </a:r>
            <a:r>
              <a:rPr kumimoji="1" lang="ja-JP" altLang="en-US" sz="2800" dirty="0" smtClean="0"/>
              <a:t>日（日）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lang="en-US" altLang="ja-JP" sz="2800" dirty="0" smtClean="0"/>
              <a:t>10:45</a:t>
            </a:r>
            <a:r>
              <a:rPr lang="ja-JP" altLang="en-US" sz="2800" dirty="0" smtClean="0"/>
              <a:t>～</a:t>
            </a:r>
            <a:r>
              <a:rPr lang="en-US" altLang="ja-JP" sz="2800" dirty="0" smtClean="0"/>
              <a:t>12:15</a:t>
            </a:r>
            <a:r>
              <a:rPr lang="ja-JP" altLang="en-US" sz="2800" dirty="0" smtClean="0"/>
              <a:t>　　</a:t>
            </a:r>
            <a:r>
              <a:rPr lang="en-US" altLang="ja-JP" sz="2800" dirty="0" smtClean="0"/>
              <a:t>S6</a:t>
            </a:r>
            <a:r>
              <a:rPr lang="ja-JP" altLang="en-US" sz="2800" dirty="0" smtClean="0"/>
              <a:t>　固体におけるアト秒・強光子場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　　　　　　　　　　　　　科学の最前線</a:t>
            </a:r>
            <a:endParaRPr lang="en-US" altLang="ja-JP" sz="2800" dirty="0" smtClean="0"/>
          </a:p>
          <a:p>
            <a:pPr marL="0" indent="0">
              <a:buNone/>
            </a:pPr>
            <a:r>
              <a:rPr kumimoji="1" lang="en-US" altLang="ja-JP" sz="2800" dirty="0" smtClean="0"/>
              <a:t>13:00</a:t>
            </a:r>
            <a:r>
              <a:rPr kumimoji="1" lang="ja-JP" altLang="en-US" sz="2800" dirty="0" smtClean="0"/>
              <a:t>～</a:t>
            </a:r>
            <a:r>
              <a:rPr kumimoji="1" lang="en-US" altLang="ja-JP" sz="2800" dirty="0" smtClean="0"/>
              <a:t>14:30</a:t>
            </a:r>
            <a:r>
              <a:rPr kumimoji="1" lang="ja-JP" altLang="en-US" sz="2800" dirty="0" smtClean="0"/>
              <a:t>　　</a:t>
            </a:r>
            <a:r>
              <a:rPr kumimoji="1" lang="en-US" altLang="ja-JP" sz="2800" dirty="0" smtClean="0"/>
              <a:t>S6</a:t>
            </a:r>
            <a:r>
              <a:rPr lang="ja-JP" altLang="en-US" sz="2800" dirty="0"/>
              <a:t>　固体におけるアト秒・強光子場</a:t>
            </a:r>
            <a:endParaRPr lang="en-US" altLang="ja-JP" sz="2800" dirty="0"/>
          </a:p>
          <a:p>
            <a:pPr marL="0" indent="0">
              <a:buNone/>
            </a:pPr>
            <a:r>
              <a:rPr lang="ja-JP" altLang="en-US" sz="2800" dirty="0"/>
              <a:t>　　　　　　　　　　　　　科学の</a:t>
            </a:r>
            <a:r>
              <a:rPr lang="ja-JP" altLang="en-US" sz="2800" dirty="0" smtClean="0"/>
              <a:t>最前線</a:t>
            </a:r>
            <a:endParaRPr lang="en-US" altLang="ja-JP" sz="2800" dirty="0" smtClean="0"/>
          </a:p>
          <a:p>
            <a:pPr marL="0" indent="0">
              <a:buNone/>
            </a:pPr>
            <a:endParaRPr kumimoji="1" lang="en-US" altLang="ja-JP" sz="2000" dirty="0"/>
          </a:p>
          <a:p>
            <a:pPr marL="0" indent="0">
              <a:buNone/>
            </a:pPr>
            <a:r>
              <a:rPr lang="en-US" altLang="ja-JP" sz="2800" dirty="0" smtClean="0"/>
              <a:t>1</a:t>
            </a:r>
            <a:r>
              <a:rPr lang="ja-JP" altLang="en-US" sz="2800" dirty="0" smtClean="0"/>
              <a:t>月</a:t>
            </a:r>
            <a:r>
              <a:rPr lang="en-US" altLang="ja-JP" sz="2800" dirty="0" smtClean="0"/>
              <a:t>14</a:t>
            </a:r>
            <a:r>
              <a:rPr lang="ja-JP" altLang="en-US" sz="2800" dirty="0" smtClean="0"/>
              <a:t>日（月）</a:t>
            </a:r>
            <a:endParaRPr lang="en-US" altLang="ja-JP" sz="2800" dirty="0" smtClean="0"/>
          </a:p>
          <a:p>
            <a:pPr marL="0" indent="0">
              <a:buNone/>
            </a:pPr>
            <a:r>
              <a:rPr kumimoji="1" lang="en-US" altLang="ja-JP" sz="2800" dirty="0" smtClean="0"/>
              <a:t>9:00</a:t>
            </a:r>
            <a:r>
              <a:rPr kumimoji="1" lang="ja-JP" altLang="en-US" sz="2800" dirty="0" smtClean="0"/>
              <a:t>～</a:t>
            </a:r>
            <a:r>
              <a:rPr kumimoji="1" lang="en-US" altLang="ja-JP" sz="2800" dirty="0" smtClean="0"/>
              <a:t>10:30</a:t>
            </a:r>
            <a:r>
              <a:rPr kumimoji="1" lang="ja-JP" altLang="en-US" sz="2800" dirty="0" smtClean="0"/>
              <a:t>　　  </a:t>
            </a:r>
            <a:r>
              <a:rPr lang="en-US" altLang="ja-JP" sz="2800" dirty="0" smtClean="0"/>
              <a:t>S6</a:t>
            </a:r>
            <a:r>
              <a:rPr lang="ja-JP" altLang="en-US" sz="2800" dirty="0"/>
              <a:t>　固体におけるアト秒・強光子場</a:t>
            </a:r>
            <a:endParaRPr lang="en-US" altLang="ja-JP" sz="2800" dirty="0"/>
          </a:p>
          <a:p>
            <a:pPr marL="0" indent="0">
              <a:buNone/>
            </a:pPr>
            <a:r>
              <a:rPr lang="ja-JP" altLang="en-US" sz="2800" dirty="0"/>
              <a:t>　　　　　　</a:t>
            </a:r>
            <a:r>
              <a:rPr lang="ja-JP" altLang="en-US" sz="2800" dirty="0" smtClean="0"/>
              <a:t> </a:t>
            </a:r>
            <a:r>
              <a:rPr lang="ja-JP" altLang="en-US" sz="2800" dirty="0"/>
              <a:t>　　　　　　 </a:t>
            </a:r>
            <a:r>
              <a:rPr lang="ja-JP" altLang="en-US" sz="2800" dirty="0" smtClean="0"/>
              <a:t>  科学</a:t>
            </a:r>
            <a:r>
              <a:rPr lang="ja-JP" altLang="en-US" sz="2800" dirty="0"/>
              <a:t>の</a:t>
            </a:r>
            <a:r>
              <a:rPr lang="ja-JP" altLang="en-US" sz="2800" dirty="0" smtClean="0"/>
              <a:t>最前線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en-US" altLang="ja-JP" sz="2800" dirty="0" smtClean="0"/>
              <a:t>10:45</a:t>
            </a:r>
            <a:r>
              <a:rPr lang="ja-JP" altLang="en-US" sz="2800" dirty="0" smtClean="0"/>
              <a:t>～</a:t>
            </a:r>
            <a:r>
              <a:rPr lang="en-US" altLang="ja-JP" sz="2800" dirty="0" smtClean="0"/>
              <a:t>12:15</a:t>
            </a:r>
            <a:r>
              <a:rPr lang="ja-JP" altLang="en-US" sz="2800" dirty="0" smtClean="0"/>
              <a:t>　　</a:t>
            </a:r>
            <a:r>
              <a:rPr lang="en-US" altLang="ja-JP" sz="2800" dirty="0" smtClean="0"/>
              <a:t>S6</a:t>
            </a:r>
            <a:r>
              <a:rPr lang="ja-JP" altLang="en-US" sz="2800" dirty="0"/>
              <a:t>　固体におけるアト秒・強光子場</a:t>
            </a:r>
            <a:endParaRPr lang="en-US" altLang="ja-JP" sz="2800" dirty="0"/>
          </a:p>
          <a:p>
            <a:pPr marL="0" indent="0">
              <a:buNone/>
            </a:pPr>
            <a:r>
              <a:rPr lang="ja-JP" altLang="en-US" sz="2800" dirty="0"/>
              <a:t>　　　　　　　　　　　　　科学の最前線</a:t>
            </a:r>
            <a:endParaRPr lang="en-US" altLang="ja-JP" sz="2800" dirty="0"/>
          </a:p>
          <a:p>
            <a:pPr marL="0" indent="0">
              <a:buNone/>
            </a:pPr>
            <a:endParaRPr lang="en-US" altLang="ja-JP" sz="2800" dirty="0"/>
          </a:p>
          <a:p>
            <a:pPr marL="0" indent="0">
              <a:buNone/>
            </a:pP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169539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79222"/>
            <a:ext cx="8229600" cy="1143000"/>
          </a:xfrm>
        </p:spPr>
        <p:txBody>
          <a:bodyPr/>
          <a:lstStyle/>
          <a:p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Ⅳ</a:t>
            </a:r>
            <a:r>
              <a:rPr kumimoji="1" lang="ja-JP" altLang="en-US" dirty="0" smtClean="0"/>
              <a:t>会場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77832"/>
            <a:ext cx="8229600" cy="5318275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月</a:t>
            </a:r>
            <a:r>
              <a:rPr kumimoji="1" lang="en-US" altLang="ja-JP" dirty="0" smtClean="0"/>
              <a:t>13</a:t>
            </a:r>
            <a:r>
              <a:rPr kumimoji="1" lang="ja-JP" altLang="en-US" dirty="0" smtClean="0"/>
              <a:t>日（日）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9:00</a:t>
            </a:r>
            <a:r>
              <a:rPr lang="ja-JP" altLang="en-US" dirty="0" smtClean="0"/>
              <a:t>～</a:t>
            </a:r>
            <a:r>
              <a:rPr lang="en-US" altLang="ja-JP" dirty="0" smtClean="0"/>
              <a:t>10:15</a:t>
            </a:r>
            <a:r>
              <a:rPr lang="ja-JP" altLang="en-US" dirty="0" smtClean="0"/>
              <a:t>　　</a:t>
            </a:r>
            <a:r>
              <a:rPr lang="en-US" altLang="ja-JP" dirty="0" smtClean="0"/>
              <a:t>E1</a:t>
            </a:r>
            <a:r>
              <a:rPr lang="ja-JP" altLang="en-US" dirty="0" smtClean="0"/>
              <a:t>　環境計測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en-US" altLang="ja-JP" dirty="0" smtClean="0"/>
              <a:t>10:45</a:t>
            </a:r>
            <a:r>
              <a:rPr kumimoji="1" lang="ja-JP" altLang="en-US" dirty="0" smtClean="0"/>
              <a:t>～</a:t>
            </a:r>
            <a:r>
              <a:rPr kumimoji="1" lang="en-US" altLang="ja-JP" dirty="0" smtClean="0"/>
              <a:t>12:15</a:t>
            </a:r>
            <a:r>
              <a:rPr kumimoji="1" lang="ja-JP" altLang="en-US" dirty="0" smtClean="0"/>
              <a:t>　</a:t>
            </a:r>
            <a:r>
              <a:rPr kumimoji="1" lang="ja-JP" altLang="en-US" sz="2800" dirty="0" smtClean="0"/>
              <a:t> </a:t>
            </a:r>
            <a:r>
              <a:rPr kumimoji="1" lang="en-US" altLang="ja-JP" dirty="0" smtClean="0"/>
              <a:t>E2</a:t>
            </a:r>
            <a:r>
              <a:rPr kumimoji="1" lang="ja-JP" altLang="en-US" dirty="0" smtClean="0"/>
              <a:t>　検出技術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13:00</a:t>
            </a:r>
            <a:r>
              <a:rPr lang="ja-JP" altLang="en-US" dirty="0" smtClean="0"/>
              <a:t>～</a:t>
            </a:r>
            <a:r>
              <a:rPr lang="en-US" altLang="ja-JP" dirty="0" smtClean="0"/>
              <a:t>14:45</a:t>
            </a:r>
            <a:r>
              <a:rPr lang="ja-JP" altLang="en-US" dirty="0" smtClean="0"/>
              <a:t>　</a:t>
            </a:r>
            <a:r>
              <a:rPr lang="ja-JP" altLang="en-US" sz="2800" dirty="0" smtClean="0"/>
              <a:t> </a:t>
            </a:r>
            <a:r>
              <a:rPr lang="en-US" altLang="ja-JP" dirty="0" smtClean="0"/>
              <a:t>E3</a:t>
            </a:r>
            <a:r>
              <a:rPr lang="ja-JP" altLang="en-US" dirty="0" smtClean="0"/>
              <a:t>　イメージング</a:t>
            </a: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 smtClean="0"/>
              <a:t>1</a:t>
            </a:r>
            <a:r>
              <a:rPr lang="ja-JP" altLang="en-US" dirty="0" smtClean="0"/>
              <a:t>月</a:t>
            </a:r>
            <a:r>
              <a:rPr lang="en-US" altLang="ja-JP" dirty="0" smtClean="0"/>
              <a:t>14</a:t>
            </a:r>
            <a:r>
              <a:rPr lang="ja-JP" altLang="en-US" dirty="0" smtClean="0"/>
              <a:t>日（月）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en-US" altLang="ja-JP" dirty="0" smtClean="0"/>
              <a:t>9:00</a:t>
            </a:r>
            <a:r>
              <a:rPr kumimoji="1" lang="ja-JP" altLang="en-US" dirty="0" smtClean="0"/>
              <a:t>～</a:t>
            </a:r>
            <a:r>
              <a:rPr kumimoji="1" lang="en-US" altLang="ja-JP" dirty="0" smtClean="0"/>
              <a:t>10:15</a:t>
            </a:r>
            <a:r>
              <a:rPr kumimoji="1" lang="ja-JP" altLang="en-US" dirty="0" smtClean="0"/>
              <a:t>　　</a:t>
            </a:r>
            <a:r>
              <a:rPr kumimoji="1" lang="en-US" altLang="ja-JP" dirty="0" smtClean="0"/>
              <a:t>E4</a:t>
            </a:r>
            <a:r>
              <a:rPr kumimoji="1" lang="ja-JP" altLang="en-US" dirty="0" smtClean="0"/>
              <a:t>　形状計測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en-US" altLang="ja-JP" dirty="0" smtClean="0"/>
              <a:t>10:45</a:t>
            </a:r>
            <a:r>
              <a:rPr kumimoji="1" lang="ja-JP" altLang="en-US" dirty="0" smtClean="0"/>
              <a:t>～</a:t>
            </a:r>
            <a:r>
              <a:rPr kumimoji="1" lang="en-US" altLang="ja-JP" dirty="0" smtClean="0"/>
              <a:t>12:00</a:t>
            </a:r>
            <a:r>
              <a:rPr kumimoji="1" lang="ja-JP" altLang="en-US" dirty="0" smtClean="0"/>
              <a:t>　</a:t>
            </a:r>
            <a:r>
              <a:rPr kumimoji="1" lang="ja-JP" altLang="en-US" sz="2800" dirty="0" smtClean="0"/>
              <a:t> </a:t>
            </a:r>
            <a:r>
              <a:rPr kumimoji="1" lang="en-US" altLang="ja-JP" dirty="0" smtClean="0"/>
              <a:t>E5</a:t>
            </a:r>
            <a:r>
              <a:rPr kumimoji="1" lang="ja-JP" altLang="en-US" dirty="0" smtClean="0"/>
              <a:t>　物性計測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13:00</a:t>
            </a:r>
            <a:r>
              <a:rPr lang="ja-JP" altLang="en-US" dirty="0" smtClean="0"/>
              <a:t>～</a:t>
            </a:r>
            <a:r>
              <a:rPr lang="en-US" altLang="ja-JP" dirty="0" smtClean="0"/>
              <a:t>15:00</a:t>
            </a:r>
            <a:r>
              <a:rPr lang="ja-JP" altLang="en-US" dirty="0" smtClean="0"/>
              <a:t>　</a:t>
            </a:r>
            <a:r>
              <a:rPr lang="ja-JP" altLang="en-US" sz="2800" dirty="0" smtClean="0"/>
              <a:t> </a:t>
            </a:r>
            <a:r>
              <a:rPr lang="en-US" altLang="ja-JP" dirty="0" smtClean="0"/>
              <a:t>E6</a:t>
            </a:r>
            <a:r>
              <a:rPr lang="ja-JP" altLang="en-US" dirty="0" smtClean="0"/>
              <a:t>　分光計測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989587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71271"/>
            <a:ext cx="8229600" cy="1143000"/>
          </a:xfrm>
        </p:spPr>
        <p:txBody>
          <a:bodyPr/>
          <a:lstStyle/>
          <a:p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Ⅴ</a:t>
            </a:r>
            <a:r>
              <a:rPr kumimoji="1" lang="ja-JP" altLang="en-US" dirty="0" smtClean="0"/>
              <a:t>会場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7221" y="1278760"/>
            <a:ext cx="8881607" cy="526408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ja-JP" sz="2800" dirty="0"/>
              <a:t>1</a:t>
            </a:r>
            <a:r>
              <a:rPr kumimoji="1" lang="ja-JP" altLang="en-US" sz="2800" dirty="0" smtClean="0"/>
              <a:t>月</a:t>
            </a:r>
            <a:r>
              <a:rPr kumimoji="1" lang="en-US" altLang="ja-JP" sz="2800" dirty="0" smtClean="0"/>
              <a:t>12</a:t>
            </a:r>
            <a:r>
              <a:rPr kumimoji="1" lang="ja-JP" altLang="en-US" sz="2800" dirty="0" smtClean="0"/>
              <a:t>日（土）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lang="en-US" altLang="ja-JP" sz="2800" dirty="0" smtClean="0"/>
              <a:t>13:15</a:t>
            </a:r>
            <a:r>
              <a:rPr lang="ja-JP" altLang="en-US" sz="2800" dirty="0" smtClean="0"/>
              <a:t>～</a:t>
            </a:r>
            <a:r>
              <a:rPr lang="en-US" altLang="ja-JP" sz="2800" dirty="0" smtClean="0"/>
              <a:t>15:00</a:t>
            </a:r>
            <a:r>
              <a:rPr lang="ja-JP" altLang="en-US" sz="2800" dirty="0" smtClean="0"/>
              <a:t>　　</a:t>
            </a:r>
            <a:r>
              <a:rPr lang="en-US" altLang="ja-JP" sz="2800" dirty="0" smtClean="0"/>
              <a:t>S10</a:t>
            </a:r>
            <a:r>
              <a:rPr lang="ja-JP" altLang="en-US" sz="2800" dirty="0" smtClean="0"/>
              <a:t>　超低損失，超高耐性時代の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/>
              <a:t>　</a:t>
            </a:r>
            <a:r>
              <a:rPr lang="ja-JP" altLang="en-US" sz="2800" dirty="0" smtClean="0"/>
              <a:t>　　　　　　　　　　　　  材料，デバイス</a:t>
            </a:r>
            <a:endParaRPr lang="en-US" altLang="ja-JP" sz="2800" dirty="0" smtClean="0"/>
          </a:p>
          <a:p>
            <a:pPr marL="0" indent="0">
              <a:buNone/>
            </a:pPr>
            <a:r>
              <a:rPr kumimoji="1" lang="en-US" altLang="ja-JP" sz="2800" dirty="0" smtClean="0"/>
              <a:t>15:15</a:t>
            </a:r>
            <a:r>
              <a:rPr kumimoji="1" lang="ja-JP" altLang="en-US" sz="2800" dirty="0" smtClean="0"/>
              <a:t>～</a:t>
            </a:r>
            <a:r>
              <a:rPr kumimoji="1" lang="en-US" altLang="ja-JP" sz="2800" dirty="0" smtClean="0"/>
              <a:t>16:45</a:t>
            </a:r>
            <a:r>
              <a:rPr kumimoji="1" lang="ja-JP" altLang="en-US" sz="2800" dirty="0" smtClean="0"/>
              <a:t>　　</a:t>
            </a:r>
            <a:r>
              <a:rPr lang="en-US" altLang="ja-JP" sz="2800" dirty="0"/>
              <a:t>S10</a:t>
            </a:r>
            <a:r>
              <a:rPr lang="ja-JP" altLang="en-US" sz="2800" dirty="0"/>
              <a:t>　超低損失，超高耐性時代の</a:t>
            </a:r>
            <a:endParaRPr lang="en-US" altLang="ja-JP" sz="2800" dirty="0"/>
          </a:p>
          <a:p>
            <a:pPr marL="0" indent="0">
              <a:buNone/>
            </a:pPr>
            <a:r>
              <a:rPr lang="ja-JP" altLang="en-US" sz="2800" dirty="0"/>
              <a:t>　　　　　　　　　　　　　  材料，デバイス</a:t>
            </a:r>
            <a:endParaRPr lang="en-US" altLang="ja-JP" sz="2800" dirty="0"/>
          </a:p>
          <a:p>
            <a:pPr marL="0" indent="0">
              <a:buNone/>
            </a:pPr>
            <a:endParaRPr kumimoji="1" lang="en-US" altLang="ja-JP" sz="2800" dirty="0" smtClean="0"/>
          </a:p>
          <a:p>
            <a:pPr marL="0" indent="0">
              <a:buNone/>
            </a:pPr>
            <a:r>
              <a:rPr lang="en-US" altLang="ja-JP" sz="2800" dirty="0"/>
              <a:t>1</a:t>
            </a:r>
            <a:r>
              <a:rPr lang="ja-JP" altLang="en-US" sz="2800" dirty="0" smtClean="0"/>
              <a:t>月</a:t>
            </a:r>
            <a:r>
              <a:rPr lang="en-US" altLang="ja-JP" sz="2800" dirty="0" smtClean="0"/>
              <a:t>13</a:t>
            </a:r>
            <a:r>
              <a:rPr lang="ja-JP" altLang="en-US" sz="2800" dirty="0" smtClean="0"/>
              <a:t>日（日）</a:t>
            </a:r>
            <a:endParaRPr lang="en-US" altLang="ja-JP" sz="2800" dirty="0" smtClean="0"/>
          </a:p>
          <a:p>
            <a:pPr marL="0" indent="0">
              <a:buNone/>
            </a:pPr>
            <a:r>
              <a:rPr kumimoji="1" lang="en-US" altLang="ja-JP" sz="2800" dirty="0" smtClean="0"/>
              <a:t>9:00</a:t>
            </a:r>
            <a:r>
              <a:rPr kumimoji="1" lang="ja-JP" altLang="en-US" sz="2800" dirty="0" smtClean="0"/>
              <a:t>～</a:t>
            </a:r>
            <a:r>
              <a:rPr kumimoji="1" lang="en-US" altLang="ja-JP" sz="2800" dirty="0" smtClean="0"/>
              <a:t>10:30</a:t>
            </a:r>
            <a:r>
              <a:rPr kumimoji="1" lang="ja-JP" altLang="en-US" sz="2800" dirty="0" smtClean="0"/>
              <a:t>　　  </a:t>
            </a:r>
            <a:r>
              <a:rPr kumimoji="1" lang="en-US" altLang="ja-JP" sz="2800" dirty="0" smtClean="0"/>
              <a:t>S9</a:t>
            </a:r>
            <a:r>
              <a:rPr kumimoji="1" lang="ja-JP" altLang="en-US" sz="2800" dirty="0" smtClean="0"/>
              <a:t>　　人工構造による光機能制御の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lang="ja-JP" altLang="en-US" sz="2800" dirty="0"/>
              <a:t>　</a:t>
            </a:r>
            <a:r>
              <a:rPr lang="ja-JP" altLang="en-US" sz="2800" dirty="0" smtClean="0"/>
              <a:t>　　　　　　　　　　　　　</a:t>
            </a:r>
            <a:r>
              <a:rPr kumimoji="1" lang="ja-JP" altLang="en-US" sz="2800" dirty="0" smtClean="0"/>
              <a:t>新展開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lang="en-US" altLang="ja-JP" sz="2800" dirty="0" smtClean="0"/>
              <a:t>10:45</a:t>
            </a:r>
            <a:r>
              <a:rPr lang="ja-JP" altLang="en-US" sz="2800" dirty="0" smtClean="0"/>
              <a:t>～</a:t>
            </a:r>
            <a:r>
              <a:rPr lang="en-US" altLang="ja-JP" sz="2800" dirty="0" smtClean="0"/>
              <a:t>12:15</a:t>
            </a:r>
            <a:r>
              <a:rPr lang="ja-JP" altLang="en-US" sz="2800" dirty="0" smtClean="0"/>
              <a:t>　　</a:t>
            </a:r>
            <a:r>
              <a:rPr lang="en-US" altLang="ja-JP" sz="2800" dirty="0"/>
              <a:t>S9</a:t>
            </a:r>
            <a:r>
              <a:rPr lang="ja-JP" altLang="en-US" sz="2800" dirty="0"/>
              <a:t>　　人工構造による光機能制御の</a:t>
            </a:r>
            <a:endParaRPr lang="en-US" altLang="ja-JP" sz="2800" dirty="0"/>
          </a:p>
          <a:p>
            <a:pPr marL="0" indent="0">
              <a:buNone/>
            </a:pPr>
            <a:r>
              <a:rPr lang="ja-JP" altLang="en-US" sz="2800" dirty="0"/>
              <a:t>　　　　　　　　　　　　　　新展開</a:t>
            </a:r>
            <a:endParaRPr lang="en-US" altLang="ja-JP" sz="2800" dirty="0"/>
          </a:p>
          <a:p>
            <a:pPr marL="0" indent="0">
              <a:buNone/>
            </a:pP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979336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71271"/>
            <a:ext cx="8229600" cy="1143000"/>
          </a:xfrm>
        </p:spPr>
        <p:txBody>
          <a:bodyPr/>
          <a:lstStyle/>
          <a:p>
            <a:r>
              <a:rPr lang="ja-JP" altLang="en-US" dirty="0"/>
              <a:t>第</a:t>
            </a:r>
            <a:r>
              <a:rPr lang="en-US" altLang="ja-JP" dirty="0"/>
              <a:t>Ⅴ</a:t>
            </a:r>
            <a:r>
              <a:rPr lang="ja-JP" altLang="en-US" dirty="0"/>
              <a:t>会場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78760"/>
            <a:ext cx="8229600" cy="524632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kumimoji="1" lang="en-US" altLang="ja-JP" sz="2400" dirty="0" smtClean="0"/>
              <a:t>1</a:t>
            </a:r>
            <a:r>
              <a:rPr kumimoji="1" lang="ja-JP" altLang="en-US" sz="2400" dirty="0" smtClean="0"/>
              <a:t>月</a:t>
            </a:r>
            <a:r>
              <a:rPr kumimoji="1" lang="en-US" altLang="ja-JP" sz="2400" dirty="0" smtClean="0"/>
              <a:t>14</a:t>
            </a:r>
            <a:r>
              <a:rPr kumimoji="1" lang="ja-JP" altLang="en-US" sz="2400" dirty="0" smtClean="0"/>
              <a:t>日（月）</a:t>
            </a:r>
            <a:endParaRPr kumimoji="1" lang="en-US" altLang="ja-JP" sz="2400" dirty="0" smtClean="0"/>
          </a:p>
          <a:p>
            <a:pPr marL="0" indent="0">
              <a:buNone/>
            </a:pPr>
            <a:r>
              <a:rPr lang="en-US" altLang="ja-JP" sz="2400" dirty="0" smtClean="0"/>
              <a:t>9:00</a:t>
            </a:r>
            <a:r>
              <a:rPr lang="ja-JP" altLang="en-US" sz="2400" dirty="0" smtClean="0"/>
              <a:t>～</a:t>
            </a:r>
            <a:r>
              <a:rPr lang="en-US" altLang="ja-JP" sz="2400" dirty="0" smtClean="0"/>
              <a:t>10:30</a:t>
            </a:r>
            <a:r>
              <a:rPr lang="ja-JP" altLang="en-US" sz="2400" dirty="0" smtClean="0"/>
              <a:t>　　</a:t>
            </a:r>
            <a:r>
              <a:rPr lang="en-US" altLang="ja-JP" sz="2400" dirty="0" smtClean="0"/>
              <a:t>S4</a:t>
            </a:r>
            <a:r>
              <a:rPr lang="ja-JP" altLang="en-US" sz="2400" dirty="0" smtClean="0"/>
              <a:t>　</a:t>
            </a:r>
            <a:r>
              <a:rPr lang="en-US" altLang="ja-JP" sz="2400" dirty="0" smtClean="0"/>
              <a:t>【</a:t>
            </a:r>
            <a:r>
              <a:rPr lang="ja-JP" altLang="en-US" sz="2400" dirty="0" smtClean="0"/>
              <a:t>日本光学会ジョイントシポジウム</a:t>
            </a:r>
            <a:r>
              <a:rPr lang="en-US" altLang="ja-JP" sz="2400" dirty="0" smtClean="0"/>
              <a:t>】</a:t>
            </a:r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　　　　　　　　　　　揺らぐ媒質を伝搬する光の乱れの理解と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 smtClean="0"/>
              <a:t>　　　　　　　　　　　　その克服による未来</a:t>
            </a:r>
            <a:endParaRPr lang="en-US" altLang="ja-JP" sz="2400" dirty="0" smtClean="0"/>
          </a:p>
          <a:p>
            <a:pPr marL="0" indent="0">
              <a:buNone/>
            </a:pPr>
            <a:r>
              <a:rPr kumimoji="1" lang="en-US" altLang="ja-JP" sz="2400" dirty="0" smtClean="0"/>
              <a:t>10:45</a:t>
            </a:r>
            <a:r>
              <a:rPr kumimoji="1" lang="ja-JP" altLang="en-US" sz="2400" dirty="0" smtClean="0"/>
              <a:t>～</a:t>
            </a:r>
            <a:r>
              <a:rPr kumimoji="1" lang="en-US" altLang="ja-JP" sz="2400" dirty="0" smtClean="0"/>
              <a:t>12:15</a:t>
            </a:r>
            <a:r>
              <a:rPr kumimoji="1" lang="ja-JP" altLang="en-US" sz="2400" dirty="0" smtClean="0"/>
              <a:t>　</a:t>
            </a:r>
            <a:r>
              <a:rPr lang="ja-JP" altLang="en-US" sz="1800" dirty="0"/>
              <a:t> </a:t>
            </a:r>
            <a:r>
              <a:rPr lang="en-US" altLang="ja-JP" sz="2400" dirty="0" smtClean="0"/>
              <a:t>S4</a:t>
            </a:r>
            <a:r>
              <a:rPr lang="ja-JP" altLang="en-US" sz="2400" dirty="0"/>
              <a:t>　</a:t>
            </a:r>
            <a:r>
              <a:rPr lang="en-US" altLang="ja-JP" sz="2400" dirty="0"/>
              <a:t>【</a:t>
            </a:r>
            <a:r>
              <a:rPr lang="ja-JP" altLang="en-US" sz="2400" dirty="0"/>
              <a:t>日本光学会ジョイントシポジウム</a:t>
            </a:r>
            <a:r>
              <a:rPr lang="en-US" altLang="ja-JP" sz="2400" dirty="0"/>
              <a:t>】</a:t>
            </a:r>
          </a:p>
          <a:p>
            <a:pPr marL="0" indent="0">
              <a:buNone/>
            </a:pPr>
            <a:r>
              <a:rPr lang="ja-JP" altLang="en-US" sz="2400" dirty="0"/>
              <a:t>　　　　　　　　　　　　揺らぐ媒質を伝搬する光の乱れ</a:t>
            </a:r>
            <a:r>
              <a:rPr lang="ja-JP" altLang="en-US" sz="2400" dirty="0" smtClean="0"/>
              <a:t>の理解と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　　　　　　　　　　　その</a:t>
            </a:r>
            <a:r>
              <a:rPr lang="ja-JP" altLang="en-US" sz="2400" dirty="0"/>
              <a:t>克服による</a:t>
            </a:r>
            <a:r>
              <a:rPr lang="ja-JP" altLang="en-US" sz="2400" dirty="0" smtClean="0"/>
              <a:t>未来</a:t>
            </a:r>
            <a:endParaRPr lang="en-US" altLang="ja-JP" sz="2400" dirty="0" smtClean="0"/>
          </a:p>
          <a:p>
            <a:pPr marL="0" indent="0">
              <a:buNone/>
            </a:pPr>
            <a:endParaRPr kumimoji="1" lang="en-US" altLang="ja-JP" sz="2400" dirty="0" smtClean="0"/>
          </a:p>
          <a:p>
            <a:pPr marL="0" indent="0">
              <a:buNone/>
            </a:pPr>
            <a:r>
              <a:rPr kumimoji="1" lang="en-US" altLang="ja-JP" sz="2400" dirty="0" smtClean="0"/>
              <a:t>13:30</a:t>
            </a:r>
            <a:r>
              <a:rPr kumimoji="1" lang="ja-JP" altLang="en-US" sz="2400" dirty="0" smtClean="0"/>
              <a:t>～</a:t>
            </a:r>
            <a:r>
              <a:rPr kumimoji="1" lang="en-US" altLang="ja-JP" sz="2400" dirty="0" smtClean="0"/>
              <a:t>15:00</a:t>
            </a:r>
            <a:r>
              <a:rPr kumimoji="1" lang="ja-JP" altLang="en-US" sz="2400" dirty="0" smtClean="0"/>
              <a:t>　 </a:t>
            </a:r>
            <a:r>
              <a:rPr lang="en-US" altLang="ja-JP" sz="2400" dirty="0"/>
              <a:t>S4</a:t>
            </a:r>
            <a:r>
              <a:rPr lang="ja-JP" altLang="en-US" sz="2400" dirty="0"/>
              <a:t>　</a:t>
            </a:r>
            <a:r>
              <a:rPr lang="en-US" altLang="ja-JP" sz="2400" dirty="0"/>
              <a:t>【</a:t>
            </a:r>
            <a:r>
              <a:rPr lang="ja-JP" altLang="en-US" sz="2400" dirty="0"/>
              <a:t>日本光学会ジョイントシポジウム</a:t>
            </a:r>
            <a:r>
              <a:rPr lang="en-US" altLang="ja-JP" sz="2400" dirty="0"/>
              <a:t>】</a:t>
            </a:r>
          </a:p>
          <a:p>
            <a:pPr marL="0" indent="0">
              <a:buNone/>
            </a:pPr>
            <a:r>
              <a:rPr lang="ja-JP" altLang="en-US" sz="2400" dirty="0"/>
              <a:t>　　　　　　　　　　　　揺らぐ媒質を伝搬する光の乱れの理解と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　　　　　　　　　　　その克服による</a:t>
            </a:r>
            <a:r>
              <a:rPr lang="ja-JP" altLang="en-US" sz="2400" dirty="0" smtClean="0"/>
              <a:t>未来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en-US" altLang="ja-JP" sz="2400" dirty="0" smtClean="0"/>
              <a:t>15:15</a:t>
            </a:r>
            <a:r>
              <a:rPr lang="ja-JP" altLang="en-US" sz="2400" dirty="0" smtClean="0"/>
              <a:t>～</a:t>
            </a:r>
            <a:r>
              <a:rPr lang="en-US" altLang="ja-JP" sz="2400" dirty="0" smtClean="0"/>
              <a:t>16:45</a:t>
            </a:r>
            <a:r>
              <a:rPr lang="ja-JP" altLang="en-US" sz="2400" dirty="0"/>
              <a:t>　 </a:t>
            </a:r>
            <a:r>
              <a:rPr lang="en-US" altLang="ja-JP" sz="2400" dirty="0"/>
              <a:t>S4</a:t>
            </a:r>
            <a:r>
              <a:rPr lang="ja-JP" altLang="en-US" sz="2400" dirty="0"/>
              <a:t>　</a:t>
            </a:r>
            <a:r>
              <a:rPr lang="en-US" altLang="ja-JP" sz="2400" dirty="0"/>
              <a:t>【</a:t>
            </a:r>
            <a:r>
              <a:rPr lang="ja-JP" altLang="en-US" sz="2400" dirty="0"/>
              <a:t>日本光学会ジョイントシポジウム</a:t>
            </a:r>
            <a:r>
              <a:rPr lang="en-US" altLang="ja-JP" sz="2400" dirty="0"/>
              <a:t>】</a:t>
            </a:r>
          </a:p>
          <a:p>
            <a:pPr marL="0" indent="0">
              <a:buNone/>
            </a:pPr>
            <a:r>
              <a:rPr lang="ja-JP" altLang="en-US" sz="2400" dirty="0"/>
              <a:t>　　　　　　　　　　　　揺らぐ媒質を伝搬する光の乱れの理解と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　　　　　　　　　　　その克服による</a:t>
            </a:r>
            <a:r>
              <a:rPr lang="ja-JP" altLang="en-US" sz="2400" dirty="0" smtClean="0"/>
              <a:t>未来</a:t>
            </a: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940399095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230</Words>
  <Application>Microsoft Office PowerPoint</Application>
  <PresentationFormat>画面に合わせる (4:3)</PresentationFormat>
  <Paragraphs>200</Paragraphs>
  <Slides>18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25" baseType="lpstr">
      <vt:lpstr>ＭＳ Ｐゴシック</vt:lpstr>
      <vt:lpstr>ヒラギノ角ゴ Std W8</vt:lpstr>
      <vt:lpstr>Arial</vt:lpstr>
      <vt:lpstr>Calibri</vt:lpstr>
      <vt:lpstr>Times</vt:lpstr>
      <vt:lpstr>Times New Roman</vt:lpstr>
      <vt:lpstr>ホワイト</vt:lpstr>
      <vt:lpstr>S会場</vt:lpstr>
      <vt:lpstr>S会場</vt:lpstr>
      <vt:lpstr>S会場</vt:lpstr>
      <vt:lpstr>第Ⅰ会場</vt:lpstr>
      <vt:lpstr>第Ⅱ会場</vt:lpstr>
      <vt:lpstr>第Ⅲ会場</vt:lpstr>
      <vt:lpstr>第Ⅳ会場</vt:lpstr>
      <vt:lpstr>第Ⅴ会場</vt:lpstr>
      <vt:lpstr>第Ⅴ会場</vt:lpstr>
      <vt:lpstr>第Ⅵ会場</vt:lpstr>
      <vt:lpstr>第Ⅶ会場</vt:lpstr>
      <vt:lpstr>第Ⅷ会場</vt:lpstr>
      <vt:lpstr>第Ⅸ会場</vt:lpstr>
      <vt:lpstr>第Ⅹ会場</vt:lpstr>
      <vt:lpstr>第Ⅹ会場</vt:lpstr>
      <vt:lpstr>第Ⅺ会場</vt:lpstr>
      <vt:lpstr>第Ⅻ会場</vt:lpstr>
      <vt:lpstr>第Ⅻ 会場</vt:lpstr>
    </vt:vector>
  </TitlesOfParts>
  <Company>RIKEN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永田 豊</dc:creator>
  <cp:lastModifiedBy>chieminn</cp:lastModifiedBy>
  <cp:revision>44</cp:revision>
  <dcterms:created xsi:type="dcterms:W3CDTF">2015-01-09T23:44:24Z</dcterms:created>
  <dcterms:modified xsi:type="dcterms:W3CDTF">2019-01-10T22:57:51Z</dcterms:modified>
</cp:coreProperties>
</file>