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6" r:id="rId2"/>
    <p:sldId id="281" r:id="rId3"/>
    <p:sldId id="288" r:id="rId4"/>
    <p:sldId id="282" r:id="rId5"/>
    <p:sldId id="284" r:id="rId6"/>
    <p:sldId id="289" r:id="rId7"/>
    <p:sldId id="286" r:id="rId8"/>
    <p:sldId id="290" r:id="rId9"/>
    <p:sldId id="287" r:id="rId10"/>
    <p:sldId id="291" r:id="rId11"/>
    <p:sldId id="315" r:id="rId12"/>
    <p:sldId id="292" r:id="rId13"/>
    <p:sldId id="275" r:id="rId14"/>
    <p:sldId id="293" r:id="rId15"/>
    <p:sldId id="317" r:id="rId16"/>
    <p:sldId id="272" r:id="rId17"/>
    <p:sldId id="271" r:id="rId18"/>
    <p:sldId id="294" r:id="rId19"/>
    <p:sldId id="296" r:id="rId20"/>
  </p:sldIdLst>
  <p:sldSz cx="9906000" cy="6858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26" autoAdjust="0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148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19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0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1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8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80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6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8164-6074-C044-BE6F-0DB16F157A56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3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43259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+mn-ea"/>
                <a:ea typeface="+mn-ea"/>
                <a:cs typeface="ヒラギノ角ゴ Std W8"/>
              </a:rPr>
              <a:t>第</a:t>
            </a:r>
            <a:r>
              <a:rPr kumimoji="1" lang="en-US" altLang="ja-JP" dirty="0">
                <a:latin typeface="+mn-ea"/>
                <a:ea typeface="+mn-ea"/>
                <a:cs typeface="ヒラギノ角ゴ Std W8"/>
              </a:rPr>
              <a:t>Ⅰ</a:t>
            </a:r>
            <a:r>
              <a:rPr kumimoji="1" lang="ja-JP" altLang="en-US" dirty="0">
                <a:latin typeface="+mn-ea"/>
                <a:ea typeface="+mn-ea"/>
                <a:cs typeface="ヒラギノ角ゴ Std W8"/>
              </a:rPr>
              <a:t>会場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503" y="1277381"/>
            <a:ext cx="9825487" cy="465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</a:t>
            </a:r>
            <a:r>
              <a:rPr lang="ja-JP" altLang="en-US" sz="2700" dirty="0">
                <a:latin typeface="+mn-ea"/>
              </a:rPr>
              <a:t>月</a:t>
            </a:r>
            <a:r>
              <a:rPr lang="en-US" altLang="ja-JP" sz="2700" dirty="0">
                <a:latin typeface="+mn-ea"/>
              </a:rPr>
              <a:t>18</a:t>
            </a:r>
            <a:r>
              <a:rPr lang="ja-JP" altLang="en-US" sz="2700" dirty="0">
                <a:latin typeface="+mn-ea"/>
              </a:rPr>
              <a:t>日（水）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13:30</a:t>
            </a:r>
            <a:r>
              <a:rPr lang="ja-JP" altLang="en-US" sz="2700" dirty="0">
                <a:latin typeface="+mn-ea"/>
                <a:cs typeface="Times"/>
              </a:rPr>
              <a:t>～</a:t>
            </a:r>
            <a:r>
              <a:rPr lang="en-US" altLang="ja-JP" sz="2700" dirty="0">
                <a:latin typeface="+mn-ea"/>
              </a:rPr>
              <a:t>15:00	S-03</a:t>
            </a:r>
            <a:r>
              <a:rPr lang="ja-JP" altLang="en-US" sz="2700" dirty="0">
                <a:latin typeface="+mn-ea"/>
              </a:rPr>
              <a:t>　土木・建築分野におけるレーザー利用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15:15</a:t>
            </a:r>
            <a:r>
              <a:rPr lang="ja-JP" altLang="en-US" sz="2700" dirty="0">
                <a:latin typeface="+mn-ea"/>
                <a:cs typeface="Times"/>
              </a:rPr>
              <a:t>～</a:t>
            </a:r>
            <a:r>
              <a:rPr lang="en-US" altLang="ja-JP" sz="2700" dirty="0">
                <a:latin typeface="+mn-ea"/>
              </a:rPr>
              <a:t>16:45	S-03</a:t>
            </a:r>
            <a:r>
              <a:rPr lang="ja-JP" altLang="en-US" sz="2700" dirty="0">
                <a:latin typeface="+mn-ea"/>
              </a:rPr>
              <a:t>　土木・建築分野におけるレーザー利用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</a:t>
            </a:r>
            <a:r>
              <a:rPr lang="ja-JP" altLang="en-US" sz="2700" dirty="0">
                <a:latin typeface="+mn-ea"/>
              </a:rPr>
              <a:t>月</a:t>
            </a:r>
            <a:r>
              <a:rPr lang="en-US" altLang="ja-JP" sz="2700" dirty="0">
                <a:latin typeface="+mn-ea"/>
              </a:rPr>
              <a:t>19</a:t>
            </a:r>
            <a:r>
              <a:rPr lang="ja-JP" altLang="en-US" sz="2700" dirty="0">
                <a:latin typeface="+mn-ea"/>
              </a:rPr>
              <a:t>日（木）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13:30</a:t>
            </a:r>
            <a:r>
              <a:rPr lang="ja-JP" altLang="en-US" sz="2700" dirty="0">
                <a:latin typeface="+mn-ea"/>
                <a:cs typeface="Times"/>
              </a:rPr>
              <a:t>～</a:t>
            </a:r>
            <a:r>
              <a:rPr lang="en-US" altLang="ja-JP" sz="2700" dirty="0">
                <a:latin typeface="+mn-ea"/>
                <a:cs typeface="Times"/>
              </a:rPr>
              <a:t>15</a:t>
            </a:r>
            <a:r>
              <a:rPr lang="en-US" altLang="ja-JP" sz="2700" dirty="0">
                <a:latin typeface="+mn-ea"/>
              </a:rPr>
              <a:t>:00	S-04 </a:t>
            </a:r>
            <a:r>
              <a:rPr lang="ja-JP" altLang="en-US" sz="2700" dirty="0">
                <a:latin typeface="+mn-ea"/>
              </a:rPr>
              <a:t>超スマート社会のレーザー照明・ディスプレイ 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					  </a:t>
            </a:r>
            <a:r>
              <a:rPr lang="ja-JP" altLang="en-US" sz="2700" dirty="0">
                <a:latin typeface="+mn-ea"/>
              </a:rPr>
              <a:t>～進化する照明，カメラ，ディスプレイの最前線～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15:15</a:t>
            </a:r>
            <a:r>
              <a:rPr lang="ja-JP" altLang="en-US" sz="2700" dirty="0">
                <a:latin typeface="+mn-ea"/>
                <a:cs typeface="Times"/>
              </a:rPr>
              <a:t>～</a:t>
            </a:r>
            <a:r>
              <a:rPr lang="en-US" altLang="ja-JP" sz="2700" dirty="0">
                <a:latin typeface="+mn-ea"/>
              </a:rPr>
              <a:t>16:45 	S-04 </a:t>
            </a:r>
            <a:r>
              <a:rPr lang="ja-JP" altLang="en-US" sz="2700" dirty="0">
                <a:latin typeface="+mn-ea"/>
              </a:rPr>
              <a:t>超スマート社会のレーザー照明・ディスプレイ </a:t>
            </a:r>
            <a:endParaRPr lang="en-US" altLang="ja-JP" sz="2700" dirty="0">
              <a:latin typeface="+mn-ea"/>
            </a:endParaRPr>
          </a:p>
          <a:p>
            <a:pPr>
              <a:spcBef>
                <a:spcPts val="800"/>
              </a:spcBef>
            </a:pPr>
            <a:r>
              <a:rPr lang="en-US" altLang="ja-JP" sz="2700" dirty="0">
                <a:latin typeface="+mn-ea"/>
              </a:rPr>
              <a:t>					  </a:t>
            </a:r>
            <a:r>
              <a:rPr lang="ja-JP" altLang="en-US" sz="2700" dirty="0">
                <a:latin typeface="+mn-ea"/>
              </a:rPr>
              <a:t>～進化する照明，カメラ，ディスプレイの最前線～</a:t>
            </a:r>
            <a:endParaRPr lang="en-US" altLang="ja-JP" sz="27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475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Ⅶ</a:t>
            </a:r>
            <a:r>
              <a:rPr lang="ja-JP" altLang="en-US" dirty="0"/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E905C0-C625-4C9A-9E5C-30A39B4F1271}"/>
              </a:ext>
            </a:extLst>
          </p:cNvPr>
          <p:cNvSpPr txBox="1"/>
          <p:nvPr/>
        </p:nvSpPr>
        <p:spPr>
          <a:xfrm>
            <a:off x="1960834" y="1277381"/>
            <a:ext cx="59843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	D10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レーザー加工応用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12:30	D11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表面改質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D12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計測・メカニズム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D13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積層造形１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18:15	D14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積層造形 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3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Ⅷ</a:t>
            </a:r>
            <a:r>
              <a:rPr lang="ja-JP" altLang="en-US" dirty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407161-E9A1-4BCB-83EA-F56EB50ED9F1}"/>
              </a:ext>
            </a:extLst>
          </p:cNvPr>
          <p:cNvSpPr txBox="1"/>
          <p:nvPr/>
        </p:nvSpPr>
        <p:spPr>
          <a:xfrm>
            <a:off x="330581" y="1309286"/>
            <a:ext cx="924483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11:00	I01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レーザー治療・生体光学計測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I02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生物・医学応用基礎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14:30	I03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近・中赤外光の医学・生物学応用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14:45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16:15	S-08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生命科学とフォトニクス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～レーザー技術を極めて生体をみる～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16:30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18:00	S-08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生命科学とフォトニクス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～レーザー技術を極めて生体をみる～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7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Ⅷ</a:t>
            </a:r>
            <a:r>
              <a:rPr lang="ja-JP" altLang="en-US" dirty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407161-E9A1-4BCB-83EA-F56EB50ED9F1}"/>
              </a:ext>
            </a:extLst>
          </p:cNvPr>
          <p:cNvSpPr txBox="1"/>
          <p:nvPr/>
        </p:nvSpPr>
        <p:spPr>
          <a:xfrm>
            <a:off x="1390967" y="1277381"/>
            <a:ext cx="71240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10:30		I04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ラマンイメージング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I05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光音響イメージング・分光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15:00	I06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非線形光学イメージング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16:30	I07 OCT</a:t>
            </a: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9:30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10:30		I08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オプトジェネティクス・ラマン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12:30	I09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医学応用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15:15	I10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ラマン・蛍光分光</a:t>
            </a:r>
          </a:p>
        </p:txBody>
      </p:sp>
    </p:spTree>
    <p:extLst>
      <p:ext uri="{BB962C8B-B14F-4D97-AF65-F5344CB8AC3E}">
        <p14:creationId xmlns:p14="http://schemas.microsoft.com/office/powerpoint/2010/main" val="50960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Ⅸ</a:t>
            </a:r>
            <a:r>
              <a:rPr lang="ja-JP" altLang="en-US" dirty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F59E5F-BD62-4216-BEBB-92BFA267C110}"/>
              </a:ext>
            </a:extLst>
          </p:cNvPr>
          <p:cNvSpPr txBox="1"/>
          <p:nvPr/>
        </p:nvSpPr>
        <p:spPr>
          <a:xfrm>
            <a:off x="1111243" y="1277381"/>
            <a:ext cx="76835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14:45	E01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ホログラフィ応用計測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17:15	E02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光干渉計測・形状計測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	E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03 LIDAR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計測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E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ファイバーセンサー・環境計測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E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05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光コム・分光計測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(1)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16:45	E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06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光コム・分光計測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(2)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30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Ⅸ</a:t>
            </a:r>
            <a:r>
              <a:rPr lang="ja-JP" altLang="en-US" dirty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F59E5F-BD62-4216-BEBB-92BFA267C110}"/>
              </a:ext>
            </a:extLst>
          </p:cNvPr>
          <p:cNvSpPr txBox="1"/>
          <p:nvPr/>
        </p:nvSpPr>
        <p:spPr>
          <a:xfrm>
            <a:off x="87725" y="1277381"/>
            <a:ext cx="973054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	E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07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磁気計測・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OCT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E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08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光源・検出器・テラヘルツ光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15:10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S-02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「スマートパワーレーザーシステム」の進展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～産学官の取り組みから～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16:25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S-02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「スマートパワーレーザーシステム」の進展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～産学官の取り組みから～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5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4051"/>
            <a:ext cx="8229600" cy="984995"/>
          </a:xfrm>
        </p:spPr>
        <p:txBody>
          <a:bodyPr/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第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Ⅺ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会場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6317F4-135F-4D9F-BFED-77CCF62133D1}"/>
              </a:ext>
            </a:extLst>
          </p:cNvPr>
          <p:cNvSpPr txBox="1"/>
          <p:nvPr/>
        </p:nvSpPr>
        <p:spPr>
          <a:xfrm>
            <a:off x="652784" y="560178"/>
            <a:ext cx="8600431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	H01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イメージング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17:00	H02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イメージセンサとイメージング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10:15		H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03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光計測とデバイス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S-05 LiDAR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イメージセンサの最新技術と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時間分解撮像の応用の広がり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S-05 LiDAR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イメージセンサの最新技術と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時間分解撮像の応用の広がり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17:00	H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生体イメージングと医療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11:30	H05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ホログラフィ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13:40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14:55	H06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ディスプレイ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1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Ⅻ</a:t>
            </a:r>
            <a:r>
              <a:rPr lang="ja-JP" altLang="en-US" dirty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D49CF3-F3E7-4E94-820B-1F0B0E6A1127}"/>
              </a:ext>
            </a:extLst>
          </p:cNvPr>
          <p:cNvSpPr txBox="1"/>
          <p:nvPr/>
        </p:nvSpPr>
        <p:spPr>
          <a:xfrm>
            <a:off x="1260322" y="1277381"/>
            <a:ext cx="738535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11:45	F01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高機能共振器レーザー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F02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深紫外波長変換デバイス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17:00	F03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量子フォトニクスデバイス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F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新規レーザー構造・材料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F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05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新規窒化物半導体レーザー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1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6800" y="136323"/>
            <a:ext cx="7772400" cy="948677"/>
          </a:xfrm>
        </p:spPr>
        <p:txBody>
          <a:bodyPr/>
          <a:lstStyle/>
          <a:p>
            <a:r>
              <a:rPr lang="ja-JP" altLang="en-US" dirty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Ⅻ</a:t>
            </a:r>
            <a:r>
              <a:rPr lang="ja-JP" altLang="en-US" dirty="0">
                <a:latin typeface="+mn-ea"/>
                <a:cs typeface="ヒラギノ角ゴ Std W8"/>
              </a:rPr>
              <a:t> 会場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F5D4AF0-EF67-49D8-BE0C-3B5DC15C01D8}"/>
              </a:ext>
            </a:extLst>
          </p:cNvPr>
          <p:cNvSpPr txBox="1"/>
          <p:nvPr/>
        </p:nvSpPr>
        <p:spPr>
          <a:xfrm>
            <a:off x="374663" y="984081"/>
            <a:ext cx="915667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S-10 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水中無線技術の進展</a:t>
            </a:r>
            <a:endParaRPr lang="en-US" altLang="ja-JP" sz="24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～水中における無線通信，無線給電，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LiDAR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16:45	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S-10 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水中無線技術の進展</a:t>
            </a:r>
            <a:endParaRPr lang="en-US" altLang="ja-JP" sz="24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～水中における無線通信，無線給電，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LiDAR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X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01 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光センシング技術の新展開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pt-BR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X</a:t>
            </a:r>
            <a:r>
              <a:rPr lang="pt-BR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02 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社会実装に向かう赤外分光技術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X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03 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新しい光操作技術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X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 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テラヘルツ及び新光源技術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日（金）</a:t>
            </a:r>
            <a:endParaRPr lang="en-US" altLang="ja-JP" sz="24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10:30	S-11 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空間伝搬光技術の進展と応用システムへの期待</a:t>
            </a:r>
            <a:endParaRPr lang="en-US" altLang="ja-JP" sz="24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12:15	S-11 </a:t>
            </a:r>
            <a:r>
              <a:rPr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空間伝搬光技術の進展と応用システムへの期待</a:t>
            </a:r>
            <a:endParaRPr lang="en-US" altLang="ja-JP" sz="24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68DE124-897A-46CB-B47C-1A36339175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817" t="27471" r="51279" b="35806"/>
          <a:stretch/>
        </p:blipFill>
        <p:spPr>
          <a:xfrm>
            <a:off x="4802724" y="387776"/>
            <a:ext cx="148015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9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6800" y="542716"/>
            <a:ext cx="7772400" cy="948677"/>
          </a:xfrm>
        </p:spPr>
        <p:txBody>
          <a:bodyPr/>
          <a:lstStyle/>
          <a:p>
            <a:r>
              <a:rPr kumimoji="1" lang="ja-JP" altLang="en-US" dirty="0">
                <a:latin typeface="+mn-ea"/>
              </a:rPr>
              <a:t>お願い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F5D4AF0-EF67-49D8-BE0C-3B5DC15C01D8}"/>
              </a:ext>
            </a:extLst>
          </p:cNvPr>
          <p:cNvSpPr txBox="1"/>
          <p:nvPr/>
        </p:nvSpPr>
        <p:spPr>
          <a:xfrm>
            <a:off x="536275" y="1892028"/>
            <a:ext cx="8833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新型コロナウイルス感染予防の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ため、下記の点について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ご協力よろしくお願い致します。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・ マスク着用・手指消毒をお願い致します。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・ 会議室の収容人数（席数）を超える入場は禁止されて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　おります。立ち見はおひかえください。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07092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6800" y="136323"/>
            <a:ext cx="7772400" cy="948677"/>
          </a:xfrm>
        </p:spPr>
        <p:txBody>
          <a:bodyPr/>
          <a:lstStyle/>
          <a:p>
            <a:r>
              <a:rPr kumimoji="1" lang="ja-JP" altLang="en-US" dirty="0">
                <a:latin typeface="+mn-ea"/>
              </a:rPr>
              <a:t>お願い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F5D4AF0-EF67-49D8-BE0C-3B5DC15C01D8}"/>
              </a:ext>
            </a:extLst>
          </p:cNvPr>
          <p:cNvSpPr txBox="1"/>
          <p:nvPr/>
        </p:nvSpPr>
        <p:spPr>
          <a:xfrm>
            <a:off x="536275" y="1467163"/>
            <a:ext cx="88334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新型コロナウイルス感染予防の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ため、下記の点について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ご協力よろしくお願い致します。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・ マスク着用・手指消毒をお願い致します。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・ 会議室の収容人数（席数）を超える入場は禁止されて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　おります。立ち見はおひかえください。</a:t>
            </a: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ＭＳ Ｐゴシック" panose="020B0600070205080204" pitchFamily="50" charset="-128"/>
              </a:rPr>
              <a:t>・ 休憩室での会話はおひかえください。</a:t>
            </a:r>
            <a:endParaRPr lang="en-US" altLang="ja-JP" sz="280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83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79222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Ⅱ</a:t>
            </a:r>
            <a:r>
              <a:rPr kumimoji="1" lang="ja-JP" altLang="en-US" dirty="0"/>
              <a:t>会場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B5E41-1572-43B9-A7CD-E3F9E6B38F9B}"/>
              </a:ext>
            </a:extLst>
          </p:cNvPr>
          <p:cNvSpPr txBox="1"/>
          <p:nvPr/>
        </p:nvSpPr>
        <p:spPr>
          <a:xfrm>
            <a:off x="1670691" y="1277381"/>
            <a:ext cx="65646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A01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冷却原子分子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A02 XFEL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・高次高調波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A03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固体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		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A04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凝縮相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A05 </a:t>
            </a:r>
            <a:r>
              <a:rPr lang="ja-JP" altLang="pt-BR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高分解能分光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A06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光電子・パルス電子線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16:45	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A07 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波形整形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6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79222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Ⅱ</a:t>
            </a:r>
            <a:r>
              <a:rPr kumimoji="1" lang="ja-JP" altLang="en-US" dirty="0"/>
              <a:t>会場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3CAD3C-E755-4E4F-BBC3-47E6BF43DD44}"/>
              </a:ext>
            </a:extLst>
          </p:cNvPr>
          <p:cNvSpPr txBox="1"/>
          <p:nvPr/>
        </p:nvSpPr>
        <p:spPr>
          <a:xfrm>
            <a:off x="263873" y="1277381"/>
            <a:ext cx="9378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日（金）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10:30		S-12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カオス超越性とオフシェル科学の夜明け 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				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		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～複雑系の伯楽を目指して～ 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12:15	S-12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カオス超越性とオフシェル科学の夜明け 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				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		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～複雑系の伯楽を目指して～ 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15:00	S-12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カオス超越性とオフシェル科学の夜明け 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				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		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～複雑系の伯楽を目指して～ 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17:15	S-12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カオス超越性とオフシェル科学の夜明け 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				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		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～複雑系の伯楽を目指して～ 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9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8717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Ⅲ</a:t>
            </a:r>
            <a:r>
              <a:rPr kumimoji="1" lang="ja-JP" altLang="en-US" dirty="0"/>
              <a:t>会場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E1EBCE-4ACF-49A1-B1CF-6F56E4EB7F26}"/>
              </a:ext>
            </a:extLst>
          </p:cNvPr>
          <p:cNvSpPr txBox="1"/>
          <p:nvPr/>
        </p:nvSpPr>
        <p:spPr>
          <a:xfrm>
            <a:off x="31620" y="1277381"/>
            <a:ext cx="9842759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10:45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	G01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光通信デバイス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I</a:t>
            </a: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	G02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光ファイバ伝送技術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16:15		</a:t>
            </a:r>
            <a:r>
              <a:rPr lang="en-US" altLang="zh-TW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G03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zh-TW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光変調技術</a:t>
            </a:r>
            <a:endParaRPr lang="en-US" altLang="zh-TW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17:30		G04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光通信デバイス 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II</a:t>
            </a:r>
          </a:p>
          <a:p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9:30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	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G05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光無線技術 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12:00		</a:t>
            </a:r>
            <a:r>
              <a:rPr lang="pt-BR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G06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光無線技術 </a:t>
            </a:r>
            <a:r>
              <a:rPr lang="pt-BR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	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S-09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光有無線のためのデバイス・サブシステム技術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16:45		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S-09 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光有無線のためのデバイス・サブシステム技術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953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71271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Ⅴ</a:t>
            </a:r>
            <a:r>
              <a:rPr kumimoji="1" lang="ja-JP" altLang="en-US" dirty="0"/>
              <a:t>会場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DB3DA7-E27A-44EF-8A20-FCD41B20FAC6}"/>
              </a:ext>
            </a:extLst>
          </p:cNvPr>
          <p:cNvSpPr txBox="1"/>
          <p:nvPr/>
        </p:nvSpPr>
        <p:spPr>
          <a:xfrm>
            <a:off x="649578" y="1277381"/>
            <a:ext cx="860684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11:15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C01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レーザー・ビーム・計測器開発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11:30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12:45	C02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物質加工・電子加速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14:00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16:00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S-06 FL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研究会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周年記念シンポジウム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　　　 ファイバレーザー技術の新展開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17:45	S-06 FL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研究会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周年記念シンポジウム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　　　 ファイバレーザー技術の新展開</a:t>
            </a:r>
          </a:p>
        </p:txBody>
      </p:sp>
    </p:spTree>
    <p:extLst>
      <p:ext uri="{BB962C8B-B14F-4D97-AF65-F5344CB8AC3E}">
        <p14:creationId xmlns:p14="http://schemas.microsoft.com/office/powerpoint/2010/main" val="397933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3CAD3C-E755-4E4F-BBC3-47E6BF43DD44}"/>
              </a:ext>
            </a:extLst>
          </p:cNvPr>
          <p:cNvSpPr txBox="1"/>
          <p:nvPr/>
        </p:nvSpPr>
        <p:spPr>
          <a:xfrm>
            <a:off x="263873" y="694053"/>
            <a:ext cx="93782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10:30	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C03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高圧物性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12:00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C04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レーザー核融合</a:t>
            </a:r>
            <a:endParaRPr lang="en-US" altLang="ja-JP" sz="2800" dirty="0"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15:10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S-01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レーザー核融合研究開発の動向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～点火燃焼を踏まえた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2040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年エネルギー変換炉実現戦略～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15:25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17:15	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S-01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レーザー核融合研究開発の動向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</a:rPr>
              <a:t>～点火燃焼を踏まえた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2040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年エネルギー変換炉実現戦略～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日（金）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10:30		C05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高エネルギー密度科学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12:00	C06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EUV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軟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X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線光源・中性子源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15:30	C07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プラットフォーム・新素粒子探索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						 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・核科学・実験室宇宙物理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15:45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17:15	C08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 イオン加速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22A9D15-517A-4D73-9FD0-87DAC188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7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Ⅴ</a:t>
            </a:r>
            <a:r>
              <a:rPr kumimoji="1" lang="ja-JP" altLang="en-US" dirty="0"/>
              <a:t>会場</a:t>
            </a:r>
          </a:p>
        </p:txBody>
      </p:sp>
    </p:spTree>
    <p:extLst>
      <p:ext uri="{BB962C8B-B14F-4D97-AF65-F5344CB8AC3E}">
        <p14:creationId xmlns:p14="http://schemas.microsoft.com/office/powerpoint/2010/main" val="134106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2245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Ⅵ</a:t>
            </a:r>
            <a:r>
              <a:rPr kumimoji="1" lang="ja-JP" altLang="en-US" dirty="0"/>
              <a:t>会場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63BC6D-D1C0-45CD-9692-9E07217D62FA}"/>
              </a:ext>
            </a:extLst>
          </p:cNvPr>
          <p:cNvSpPr txBox="1"/>
          <p:nvPr/>
        </p:nvSpPr>
        <p:spPr>
          <a:xfrm>
            <a:off x="676027" y="1277381"/>
            <a:ext cx="855394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11:00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B01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ファイバレーザー１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11:15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12:30	B02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ファイバレーザー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B03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中赤外レーザー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B04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微小共振器レーザー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17:00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18:00	B05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新レーザー技術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	B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06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新レーザー技術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12:30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B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07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可視・紫外レーザー、磁気光学材料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B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08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ファイバレーザー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3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16:45	B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高出力レーザー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01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2245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Ⅵ</a:t>
            </a:r>
            <a:r>
              <a:rPr kumimoji="1" lang="ja-JP" altLang="en-US" dirty="0"/>
              <a:t>会場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63BC6D-D1C0-45CD-9692-9E07217D62FA}"/>
              </a:ext>
            </a:extLst>
          </p:cNvPr>
          <p:cNvSpPr txBox="1"/>
          <p:nvPr/>
        </p:nvSpPr>
        <p:spPr>
          <a:xfrm>
            <a:off x="664005" y="1277381"/>
            <a:ext cx="857798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10:30	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S-07 Hot Topics in Photonics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：フォトニクス分野の注目研究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2022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10:45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12:15	</a:t>
            </a:r>
            <a:r>
              <a:rPr lang="pt-BR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S-07 Hot Topics in Photonics</a:t>
            </a:r>
          </a:p>
          <a:p>
            <a:r>
              <a:rPr lang="pt-BR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							</a:t>
            </a:r>
            <a:r>
              <a:rPr lang="ja-JP" altLang="pt-BR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フォトニクス分野の注目研究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2022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14:45	B10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新レーザー材料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1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B11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新レーザー材料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18:15	B12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光波制御</a:t>
            </a:r>
            <a:endParaRPr lang="en-US" altLang="ja-JP" sz="280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31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Ⅶ</a:t>
            </a:r>
            <a:r>
              <a:rPr lang="ja-JP" altLang="en-US" dirty="0"/>
              <a:t>会場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E905C0-C625-4C9A-9E5C-30A39B4F1271}"/>
              </a:ext>
            </a:extLst>
          </p:cNvPr>
          <p:cNvSpPr txBox="1"/>
          <p:nvPr/>
        </p:nvSpPr>
        <p:spPr>
          <a:xfrm>
            <a:off x="943729" y="1277381"/>
            <a:ext cx="801854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11:00	D01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次世代レーザー加工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</a:rPr>
              <a:t>11:15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12:30	D02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フェムト秒レーザー加工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15:00	D03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ガラス加工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16:30	D04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ピーニング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16:45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18:15	D05</a:t>
            </a:r>
            <a:r>
              <a:rPr lang="ja-JP" altLang="en-US" sz="28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表面改質・微細加工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9:00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10:00		D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06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シミュレーション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11:45	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D</a:t>
            </a:r>
            <a:r>
              <a:rPr lang="pt-BR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07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レーザー改質による機能性付与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13:40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15:10	D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08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液中加工</a:t>
            </a:r>
            <a:endParaRPr lang="en-US" altLang="ja-JP" sz="2800" dirty="0">
              <a:latin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15:15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17:00	D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 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フェムト秒レーザー加工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02653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1680</Words>
  <Application>Microsoft Office PowerPoint</Application>
  <PresentationFormat>A4 210 x 297 mm</PresentationFormat>
  <Paragraphs>200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ヒラギノ角ゴ Std W8</vt:lpstr>
      <vt:lpstr>Arial</vt:lpstr>
      <vt:lpstr>Calibri</vt:lpstr>
      <vt:lpstr>Times</vt:lpstr>
      <vt:lpstr>Times New Roman</vt:lpstr>
      <vt:lpstr>ホワイト</vt:lpstr>
      <vt:lpstr>第Ⅰ会場</vt:lpstr>
      <vt:lpstr>第Ⅱ会場</vt:lpstr>
      <vt:lpstr>第Ⅱ会場</vt:lpstr>
      <vt:lpstr>第Ⅲ会場</vt:lpstr>
      <vt:lpstr>第Ⅴ会場</vt:lpstr>
      <vt:lpstr>第Ⅴ会場</vt:lpstr>
      <vt:lpstr>第Ⅵ会場</vt:lpstr>
      <vt:lpstr>第Ⅵ会場</vt:lpstr>
      <vt:lpstr>第Ⅶ会場</vt:lpstr>
      <vt:lpstr>第Ⅶ会場</vt:lpstr>
      <vt:lpstr>第Ⅷ会場</vt:lpstr>
      <vt:lpstr>第Ⅷ会場</vt:lpstr>
      <vt:lpstr>第Ⅸ会場</vt:lpstr>
      <vt:lpstr>第Ⅸ会場</vt:lpstr>
      <vt:lpstr>第Ⅺ会場</vt:lpstr>
      <vt:lpstr>第Ⅻ会場</vt:lpstr>
      <vt:lpstr>第Ⅻ 会場</vt:lpstr>
      <vt:lpstr>お願い</vt:lpstr>
      <vt:lpstr>お願い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小野　晋吾</cp:lastModifiedBy>
  <cp:revision>73</cp:revision>
  <cp:lastPrinted>2023-01-16T09:05:29Z</cp:lastPrinted>
  <dcterms:created xsi:type="dcterms:W3CDTF">2015-01-09T23:44:24Z</dcterms:created>
  <dcterms:modified xsi:type="dcterms:W3CDTF">2023-03-02T09:09:22Z</dcterms:modified>
</cp:coreProperties>
</file>